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3"/>
    <p:sldId id="296" r:id="rId4"/>
    <p:sldId id="320" r:id="rId5"/>
    <p:sldId id="322" r:id="rId7"/>
    <p:sldId id="323" r:id="rId8"/>
    <p:sldId id="321" r:id="rId9"/>
    <p:sldId id="324" r:id="rId10"/>
    <p:sldId id="325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00FF"/>
    <a:srgbClr val="FF33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8" autoAdjust="0"/>
    <p:restoredTop sz="77231" autoAdjust="0"/>
  </p:normalViewPr>
  <p:slideViewPr>
    <p:cSldViewPr snapToGrid="0">
      <p:cViewPr varScale="1">
        <p:scale>
          <a:sx n="67" d="100"/>
          <a:sy n="67" d="100"/>
        </p:scale>
        <p:origin x="55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18.wmf"/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6.wmf"/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830C80-39DF-4F52-AFC1-9175F74B38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EC257-4437-4DA5-B329-4CEC2DAE522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SL</a:t>
            </a:r>
            <a:r>
              <a:rPr lang="zh-CN" altLang="en-US" dirty="0" smtClean="0"/>
              <a:t>渗漏</a:t>
            </a:r>
            <a:endParaRPr lang="zh-CN" altLang="en-US" dirty="0" smtClean="0"/>
          </a:p>
          <a:p>
            <a:r>
              <a:rPr lang="en-US" altLang="zh-CN" dirty="0" smtClean="0"/>
              <a:t>AJ</a:t>
            </a:r>
            <a:r>
              <a:rPr lang="zh-CN" altLang="en-US" dirty="0" smtClean="0"/>
              <a:t>支管暗接</a:t>
            </a:r>
            <a:endParaRPr lang="zh-CN" altLang="en-US" dirty="0" smtClean="0"/>
          </a:p>
          <a:p>
            <a:r>
              <a:rPr lang="en-US" altLang="zh-CN" dirty="0" smtClean="0"/>
              <a:t>CR</a:t>
            </a:r>
            <a:r>
              <a:rPr lang="zh-CN" altLang="en-US" dirty="0" smtClean="0"/>
              <a:t>异物插入</a:t>
            </a:r>
            <a:endParaRPr lang="zh-CN" altLang="en-US" dirty="0" smtClean="0"/>
          </a:p>
          <a:p>
            <a:r>
              <a:rPr lang="en-US" altLang="zh-CN" dirty="0" smtClean="0"/>
              <a:t>TL</a:t>
            </a:r>
            <a:r>
              <a:rPr lang="zh-CN" altLang="en-US" dirty="0" smtClean="0"/>
              <a:t>接口材料脱落</a:t>
            </a:r>
            <a:endParaRPr lang="zh-CN" altLang="en-US" dirty="0" smtClean="0"/>
          </a:p>
          <a:p>
            <a:r>
              <a:rPr lang="en-US" altLang="zh-CN" dirty="0" smtClean="0"/>
              <a:t>TJ </a:t>
            </a:r>
            <a:r>
              <a:rPr lang="zh-CN" altLang="en-US" dirty="0" smtClean="0"/>
              <a:t>脱节</a:t>
            </a:r>
            <a:endParaRPr lang="zh-CN" altLang="en-US" dirty="0" smtClean="0"/>
          </a:p>
          <a:p>
            <a:r>
              <a:rPr lang="en-US" altLang="zh-CN" dirty="0" smtClean="0"/>
              <a:t>QF </a:t>
            </a:r>
            <a:r>
              <a:rPr lang="zh-CN" altLang="en-US" dirty="0" smtClean="0"/>
              <a:t>起伏</a:t>
            </a:r>
            <a:endParaRPr lang="zh-CN" altLang="en-US" dirty="0" smtClean="0"/>
          </a:p>
          <a:p>
            <a:r>
              <a:rPr lang="en-US" altLang="zh-CN" dirty="0" smtClean="0"/>
              <a:t>CK </a:t>
            </a:r>
            <a:r>
              <a:rPr lang="zh-CN" altLang="en-US" dirty="0" smtClean="0"/>
              <a:t>错口</a:t>
            </a:r>
            <a:endParaRPr lang="zh-CN" altLang="en-US" dirty="0" smtClean="0"/>
          </a:p>
          <a:p>
            <a:r>
              <a:rPr lang="en-US" altLang="zh-CN" dirty="0" smtClean="0"/>
              <a:t>FS </a:t>
            </a:r>
            <a:r>
              <a:rPr lang="zh-CN" altLang="en-US" dirty="0" smtClean="0"/>
              <a:t>腐蚀</a:t>
            </a:r>
            <a:endParaRPr lang="zh-CN" altLang="en-US" dirty="0" smtClean="0"/>
          </a:p>
          <a:p>
            <a:r>
              <a:rPr lang="en-US" altLang="zh-CN" dirty="0" smtClean="0"/>
              <a:t>BX </a:t>
            </a:r>
            <a:r>
              <a:rPr lang="zh-CN" altLang="en-US" dirty="0" smtClean="0"/>
              <a:t>变形</a:t>
            </a:r>
            <a:endParaRPr lang="zh-CN" altLang="en-US" dirty="0" smtClean="0"/>
          </a:p>
          <a:p>
            <a:r>
              <a:rPr lang="en-US" altLang="zh-CN" dirty="0" smtClean="0"/>
              <a:t>PL </a:t>
            </a:r>
            <a:r>
              <a:rPr lang="zh-CN" altLang="en-US" dirty="0" smtClean="0"/>
              <a:t>破裂</a:t>
            </a:r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 smtClean="0"/>
          </a:p>
          <a:p>
            <a:r>
              <a:rPr lang="en-US" altLang="zh-CN" dirty="0" smtClean="0"/>
              <a:t>CJ </a:t>
            </a:r>
            <a:r>
              <a:rPr lang="zh-CN" altLang="en-US" dirty="0" smtClean="0"/>
              <a:t>沉积</a:t>
            </a:r>
            <a:endParaRPr lang="zh-CN" altLang="en-US" dirty="0" smtClean="0"/>
          </a:p>
          <a:p>
            <a:r>
              <a:rPr lang="en-US" altLang="zh-CN" dirty="0" smtClean="0"/>
              <a:t>JG </a:t>
            </a:r>
            <a:r>
              <a:rPr lang="zh-CN" altLang="en-US" dirty="0" smtClean="0"/>
              <a:t>结垢</a:t>
            </a:r>
            <a:endParaRPr lang="zh-CN" altLang="en-US" dirty="0" smtClean="0"/>
          </a:p>
          <a:p>
            <a:r>
              <a:rPr lang="en-US" altLang="zh-CN" dirty="0" smtClean="0"/>
              <a:t>ZW </a:t>
            </a:r>
            <a:r>
              <a:rPr lang="zh-CN" altLang="en-US" dirty="0" smtClean="0"/>
              <a:t>障碍物</a:t>
            </a:r>
            <a:endParaRPr lang="zh-CN" altLang="en-US" dirty="0" smtClean="0"/>
          </a:p>
          <a:p>
            <a:r>
              <a:rPr lang="en-US" altLang="zh-CN" dirty="0" smtClean="0"/>
              <a:t>CQ </a:t>
            </a:r>
            <a:r>
              <a:rPr lang="zh-CN" altLang="en-US" dirty="0" smtClean="0"/>
              <a:t>残墙坝根</a:t>
            </a:r>
            <a:endParaRPr lang="zh-CN" altLang="en-US" dirty="0" smtClean="0"/>
          </a:p>
          <a:p>
            <a:r>
              <a:rPr lang="en-US" altLang="zh-CN" dirty="0" smtClean="0"/>
              <a:t>SG </a:t>
            </a:r>
            <a:r>
              <a:rPr lang="zh-CN" altLang="en-US" dirty="0" smtClean="0"/>
              <a:t>树根</a:t>
            </a:r>
            <a:endParaRPr lang="zh-CN" altLang="en-US" dirty="0" smtClean="0"/>
          </a:p>
          <a:p>
            <a:r>
              <a:rPr lang="en-US" altLang="zh-CN" dirty="0" smtClean="0"/>
              <a:t>FZ </a:t>
            </a:r>
            <a:r>
              <a:rPr lang="zh-CN" altLang="en-US" dirty="0" smtClean="0"/>
              <a:t>浮渣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EC257-4437-4DA5-B329-4CEC2DAE52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SL</a:t>
            </a:r>
            <a:r>
              <a:rPr lang="zh-CN" altLang="en-US" dirty="0" smtClean="0"/>
              <a:t>渗漏</a:t>
            </a:r>
            <a:endParaRPr lang="zh-CN" altLang="en-US" dirty="0" smtClean="0"/>
          </a:p>
          <a:p>
            <a:r>
              <a:rPr lang="en-US" altLang="zh-CN" dirty="0" smtClean="0"/>
              <a:t>AJ</a:t>
            </a:r>
            <a:r>
              <a:rPr lang="zh-CN" altLang="en-US" dirty="0" smtClean="0"/>
              <a:t>支管暗接</a:t>
            </a:r>
            <a:endParaRPr lang="zh-CN" altLang="en-US" dirty="0" smtClean="0"/>
          </a:p>
          <a:p>
            <a:r>
              <a:rPr lang="en-US" altLang="zh-CN" dirty="0" smtClean="0"/>
              <a:t>CR</a:t>
            </a:r>
            <a:r>
              <a:rPr lang="zh-CN" altLang="en-US" dirty="0" smtClean="0"/>
              <a:t>异物插入</a:t>
            </a:r>
            <a:endParaRPr lang="zh-CN" altLang="en-US" dirty="0" smtClean="0"/>
          </a:p>
          <a:p>
            <a:r>
              <a:rPr lang="en-US" altLang="zh-CN" dirty="0" smtClean="0"/>
              <a:t>TL</a:t>
            </a:r>
            <a:r>
              <a:rPr lang="zh-CN" altLang="en-US" dirty="0" smtClean="0"/>
              <a:t>接口材料脱落</a:t>
            </a:r>
            <a:endParaRPr lang="zh-CN" altLang="en-US" dirty="0" smtClean="0"/>
          </a:p>
          <a:p>
            <a:r>
              <a:rPr lang="en-US" altLang="zh-CN" dirty="0" smtClean="0"/>
              <a:t>TJ </a:t>
            </a:r>
            <a:r>
              <a:rPr lang="zh-CN" altLang="en-US" dirty="0" smtClean="0"/>
              <a:t>脱节</a:t>
            </a:r>
            <a:endParaRPr lang="zh-CN" altLang="en-US" dirty="0" smtClean="0"/>
          </a:p>
          <a:p>
            <a:r>
              <a:rPr lang="en-US" altLang="zh-CN" dirty="0" smtClean="0"/>
              <a:t>QF </a:t>
            </a:r>
            <a:r>
              <a:rPr lang="zh-CN" altLang="en-US" dirty="0" smtClean="0"/>
              <a:t>起伏</a:t>
            </a:r>
            <a:endParaRPr lang="zh-CN" altLang="en-US" dirty="0" smtClean="0"/>
          </a:p>
          <a:p>
            <a:r>
              <a:rPr lang="en-US" altLang="zh-CN" dirty="0" smtClean="0"/>
              <a:t>CK </a:t>
            </a:r>
            <a:r>
              <a:rPr lang="zh-CN" altLang="en-US" dirty="0" smtClean="0"/>
              <a:t>错口</a:t>
            </a:r>
            <a:endParaRPr lang="zh-CN" altLang="en-US" dirty="0" smtClean="0"/>
          </a:p>
          <a:p>
            <a:r>
              <a:rPr lang="en-US" altLang="zh-CN" dirty="0" smtClean="0"/>
              <a:t>FS </a:t>
            </a:r>
            <a:r>
              <a:rPr lang="zh-CN" altLang="en-US" dirty="0" smtClean="0"/>
              <a:t>腐蚀</a:t>
            </a:r>
            <a:endParaRPr lang="zh-CN" altLang="en-US" dirty="0" smtClean="0"/>
          </a:p>
          <a:p>
            <a:r>
              <a:rPr lang="en-US" altLang="zh-CN" dirty="0" smtClean="0"/>
              <a:t>BX </a:t>
            </a:r>
            <a:r>
              <a:rPr lang="zh-CN" altLang="en-US" dirty="0" smtClean="0"/>
              <a:t>变形</a:t>
            </a:r>
            <a:endParaRPr lang="zh-CN" altLang="en-US" dirty="0" smtClean="0"/>
          </a:p>
          <a:p>
            <a:r>
              <a:rPr lang="en-US" altLang="zh-CN" dirty="0" smtClean="0"/>
              <a:t>PL </a:t>
            </a:r>
            <a:r>
              <a:rPr lang="zh-CN" altLang="en-US" dirty="0" smtClean="0"/>
              <a:t>破裂</a:t>
            </a:r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 smtClean="0"/>
          </a:p>
          <a:p>
            <a:r>
              <a:rPr lang="en-US" altLang="zh-CN" dirty="0" smtClean="0"/>
              <a:t>CJ </a:t>
            </a:r>
            <a:r>
              <a:rPr lang="zh-CN" altLang="en-US" dirty="0" smtClean="0"/>
              <a:t>沉积</a:t>
            </a:r>
            <a:endParaRPr lang="zh-CN" altLang="en-US" dirty="0" smtClean="0"/>
          </a:p>
          <a:p>
            <a:r>
              <a:rPr lang="en-US" altLang="zh-CN" dirty="0" smtClean="0"/>
              <a:t>JG </a:t>
            </a:r>
            <a:r>
              <a:rPr lang="zh-CN" altLang="en-US" dirty="0" smtClean="0"/>
              <a:t>结垢</a:t>
            </a:r>
            <a:endParaRPr lang="zh-CN" altLang="en-US" dirty="0" smtClean="0"/>
          </a:p>
          <a:p>
            <a:r>
              <a:rPr lang="en-US" altLang="zh-CN" dirty="0" smtClean="0"/>
              <a:t>ZW </a:t>
            </a:r>
            <a:r>
              <a:rPr lang="zh-CN" altLang="en-US" dirty="0" smtClean="0"/>
              <a:t>障碍物</a:t>
            </a:r>
            <a:endParaRPr lang="zh-CN" altLang="en-US" dirty="0" smtClean="0"/>
          </a:p>
          <a:p>
            <a:r>
              <a:rPr lang="en-US" altLang="zh-CN" dirty="0" smtClean="0"/>
              <a:t>CQ </a:t>
            </a:r>
            <a:r>
              <a:rPr lang="zh-CN" altLang="en-US" dirty="0" smtClean="0"/>
              <a:t>残墙坝根</a:t>
            </a:r>
            <a:endParaRPr lang="zh-CN" altLang="en-US" dirty="0" smtClean="0"/>
          </a:p>
          <a:p>
            <a:r>
              <a:rPr lang="en-US" altLang="zh-CN" dirty="0" smtClean="0"/>
              <a:t>SG </a:t>
            </a:r>
            <a:r>
              <a:rPr lang="zh-CN" altLang="en-US" dirty="0" smtClean="0"/>
              <a:t>树根</a:t>
            </a:r>
            <a:endParaRPr lang="zh-CN" altLang="en-US" dirty="0" smtClean="0"/>
          </a:p>
          <a:p>
            <a:r>
              <a:rPr lang="en-US" altLang="zh-CN" dirty="0" smtClean="0"/>
              <a:t>FZ </a:t>
            </a:r>
            <a:r>
              <a:rPr lang="zh-CN" altLang="en-US" dirty="0" smtClean="0"/>
              <a:t>浮渣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EC257-4437-4DA5-B329-4CEC2DAE52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SL</a:t>
            </a:r>
            <a:r>
              <a:rPr lang="zh-CN" altLang="en-US" dirty="0" smtClean="0"/>
              <a:t>渗漏</a:t>
            </a:r>
            <a:endParaRPr lang="zh-CN" altLang="en-US" dirty="0" smtClean="0"/>
          </a:p>
          <a:p>
            <a:r>
              <a:rPr lang="en-US" altLang="zh-CN" dirty="0" smtClean="0"/>
              <a:t>AJ</a:t>
            </a:r>
            <a:r>
              <a:rPr lang="zh-CN" altLang="en-US" dirty="0" smtClean="0"/>
              <a:t>支管暗接</a:t>
            </a:r>
            <a:endParaRPr lang="zh-CN" altLang="en-US" dirty="0" smtClean="0"/>
          </a:p>
          <a:p>
            <a:r>
              <a:rPr lang="en-US" altLang="zh-CN" dirty="0" smtClean="0"/>
              <a:t>CR</a:t>
            </a:r>
            <a:r>
              <a:rPr lang="zh-CN" altLang="en-US" dirty="0" smtClean="0"/>
              <a:t>异物插入</a:t>
            </a:r>
            <a:endParaRPr lang="zh-CN" altLang="en-US" dirty="0" smtClean="0"/>
          </a:p>
          <a:p>
            <a:r>
              <a:rPr lang="en-US" altLang="zh-CN" dirty="0" smtClean="0"/>
              <a:t>TL</a:t>
            </a:r>
            <a:r>
              <a:rPr lang="zh-CN" altLang="en-US" dirty="0" smtClean="0"/>
              <a:t>接口材料脱落</a:t>
            </a:r>
            <a:endParaRPr lang="zh-CN" altLang="en-US" dirty="0" smtClean="0"/>
          </a:p>
          <a:p>
            <a:r>
              <a:rPr lang="en-US" altLang="zh-CN" dirty="0" smtClean="0"/>
              <a:t>TJ </a:t>
            </a:r>
            <a:r>
              <a:rPr lang="zh-CN" altLang="en-US" dirty="0" smtClean="0"/>
              <a:t>脱节</a:t>
            </a:r>
            <a:endParaRPr lang="zh-CN" altLang="en-US" dirty="0" smtClean="0"/>
          </a:p>
          <a:p>
            <a:r>
              <a:rPr lang="en-US" altLang="zh-CN" dirty="0" smtClean="0"/>
              <a:t>QF </a:t>
            </a:r>
            <a:r>
              <a:rPr lang="zh-CN" altLang="en-US" dirty="0" smtClean="0"/>
              <a:t>起伏</a:t>
            </a:r>
            <a:endParaRPr lang="zh-CN" altLang="en-US" dirty="0" smtClean="0"/>
          </a:p>
          <a:p>
            <a:r>
              <a:rPr lang="en-US" altLang="zh-CN" dirty="0" smtClean="0"/>
              <a:t>CK </a:t>
            </a:r>
            <a:r>
              <a:rPr lang="zh-CN" altLang="en-US" dirty="0" smtClean="0"/>
              <a:t>错口</a:t>
            </a:r>
            <a:endParaRPr lang="zh-CN" altLang="en-US" dirty="0" smtClean="0"/>
          </a:p>
          <a:p>
            <a:r>
              <a:rPr lang="en-US" altLang="zh-CN" dirty="0" smtClean="0"/>
              <a:t>FS </a:t>
            </a:r>
            <a:r>
              <a:rPr lang="zh-CN" altLang="en-US" dirty="0" smtClean="0"/>
              <a:t>腐蚀</a:t>
            </a:r>
            <a:endParaRPr lang="zh-CN" altLang="en-US" dirty="0" smtClean="0"/>
          </a:p>
          <a:p>
            <a:r>
              <a:rPr lang="en-US" altLang="zh-CN" dirty="0" smtClean="0"/>
              <a:t>BX </a:t>
            </a:r>
            <a:r>
              <a:rPr lang="zh-CN" altLang="en-US" dirty="0" smtClean="0"/>
              <a:t>变形</a:t>
            </a:r>
            <a:endParaRPr lang="zh-CN" altLang="en-US" dirty="0" smtClean="0"/>
          </a:p>
          <a:p>
            <a:r>
              <a:rPr lang="en-US" altLang="zh-CN" dirty="0" smtClean="0"/>
              <a:t>PL </a:t>
            </a:r>
            <a:r>
              <a:rPr lang="zh-CN" altLang="en-US" dirty="0" smtClean="0"/>
              <a:t>破裂</a:t>
            </a:r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 smtClean="0"/>
          </a:p>
          <a:p>
            <a:r>
              <a:rPr lang="en-US" altLang="zh-CN" dirty="0" smtClean="0"/>
              <a:t>CJ </a:t>
            </a:r>
            <a:r>
              <a:rPr lang="zh-CN" altLang="en-US" dirty="0" smtClean="0"/>
              <a:t>沉积</a:t>
            </a:r>
            <a:endParaRPr lang="zh-CN" altLang="en-US" dirty="0" smtClean="0"/>
          </a:p>
          <a:p>
            <a:r>
              <a:rPr lang="en-US" altLang="zh-CN" dirty="0" smtClean="0"/>
              <a:t>JG </a:t>
            </a:r>
            <a:r>
              <a:rPr lang="zh-CN" altLang="en-US" dirty="0" smtClean="0"/>
              <a:t>结垢</a:t>
            </a:r>
            <a:endParaRPr lang="zh-CN" altLang="en-US" dirty="0" smtClean="0"/>
          </a:p>
          <a:p>
            <a:r>
              <a:rPr lang="en-US" altLang="zh-CN" dirty="0" smtClean="0"/>
              <a:t>ZW </a:t>
            </a:r>
            <a:r>
              <a:rPr lang="zh-CN" altLang="en-US" dirty="0" smtClean="0"/>
              <a:t>障碍物</a:t>
            </a:r>
            <a:endParaRPr lang="zh-CN" altLang="en-US" dirty="0" smtClean="0"/>
          </a:p>
          <a:p>
            <a:r>
              <a:rPr lang="en-US" altLang="zh-CN" dirty="0" smtClean="0"/>
              <a:t>CQ </a:t>
            </a:r>
            <a:r>
              <a:rPr lang="zh-CN" altLang="en-US" dirty="0" smtClean="0"/>
              <a:t>残墙坝根</a:t>
            </a:r>
            <a:endParaRPr lang="zh-CN" altLang="en-US" dirty="0" smtClean="0"/>
          </a:p>
          <a:p>
            <a:r>
              <a:rPr lang="en-US" altLang="zh-CN" dirty="0" smtClean="0"/>
              <a:t>SG </a:t>
            </a:r>
            <a:r>
              <a:rPr lang="zh-CN" altLang="en-US" dirty="0" smtClean="0"/>
              <a:t>树根</a:t>
            </a:r>
            <a:endParaRPr lang="zh-CN" altLang="en-US" dirty="0" smtClean="0"/>
          </a:p>
          <a:p>
            <a:r>
              <a:rPr lang="en-US" altLang="zh-CN" dirty="0" smtClean="0"/>
              <a:t>FZ </a:t>
            </a:r>
            <a:r>
              <a:rPr lang="zh-CN" altLang="en-US" dirty="0" smtClean="0"/>
              <a:t>浮渣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EC257-4437-4DA5-B329-4CEC2DAE52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SL</a:t>
            </a:r>
            <a:r>
              <a:rPr lang="zh-CN" altLang="en-US" dirty="0" smtClean="0"/>
              <a:t>渗漏</a:t>
            </a:r>
            <a:endParaRPr lang="zh-CN" altLang="en-US" dirty="0" smtClean="0"/>
          </a:p>
          <a:p>
            <a:r>
              <a:rPr lang="en-US" altLang="zh-CN" dirty="0" smtClean="0"/>
              <a:t>AJ</a:t>
            </a:r>
            <a:r>
              <a:rPr lang="zh-CN" altLang="en-US" dirty="0" smtClean="0"/>
              <a:t>支管暗接</a:t>
            </a:r>
            <a:endParaRPr lang="zh-CN" altLang="en-US" dirty="0" smtClean="0"/>
          </a:p>
          <a:p>
            <a:r>
              <a:rPr lang="en-US" altLang="zh-CN" dirty="0" smtClean="0"/>
              <a:t>CR</a:t>
            </a:r>
            <a:r>
              <a:rPr lang="zh-CN" altLang="en-US" dirty="0" smtClean="0"/>
              <a:t>异物插入</a:t>
            </a:r>
            <a:endParaRPr lang="zh-CN" altLang="en-US" dirty="0" smtClean="0"/>
          </a:p>
          <a:p>
            <a:r>
              <a:rPr lang="en-US" altLang="zh-CN" dirty="0" smtClean="0"/>
              <a:t>TL</a:t>
            </a:r>
            <a:r>
              <a:rPr lang="zh-CN" altLang="en-US" dirty="0" smtClean="0"/>
              <a:t>接口材料脱落</a:t>
            </a:r>
            <a:endParaRPr lang="zh-CN" altLang="en-US" dirty="0" smtClean="0"/>
          </a:p>
          <a:p>
            <a:r>
              <a:rPr lang="en-US" altLang="zh-CN" dirty="0" smtClean="0"/>
              <a:t>TJ </a:t>
            </a:r>
            <a:r>
              <a:rPr lang="zh-CN" altLang="en-US" dirty="0" smtClean="0"/>
              <a:t>脱节</a:t>
            </a:r>
            <a:endParaRPr lang="zh-CN" altLang="en-US" dirty="0" smtClean="0"/>
          </a:p>
          <a:p>
            <a:r>
              <a:rPr lang="en-US" altLang="zh-CN" dirty="0" smtClean="0"/>
              <a:t>QF </a:t>
            </a:r>
            <a:r>
              <a:rPr lang="zh-CN" altLang="en-US" dirty="0" smtClean="0"/>
              <a:t>起伏</a:t>
            </a:r>
            <a:endParaRPr lang="zh-CN" altLang="en-US" dirty="0" smtClean="0"/>
          </a:p>
          <a:p>
            <a:r>
              <a:rPr lang="en-US" altLang="zh-CN" dirty="0" smtClean="0"/>
              <a:t>CK </a:t>
            </a:r>
            <a:r>
              <a:rPr lang="zh-CN" altLang="en-US" dirty="0" smtClean="0"/>
              <a:t>错口</a:t>
            </a:r>
            <a:endParaRPr lang="zh-CN" altLang="en-US" dirty="0" smtClean="0"/>
          </a:p>
          <a:p>
            <a:r>
              <a:rPr lang="en-US" altLang="zh-CN" dirty="0" smtClean="0"/>
              <a:t>FS </a:t>
            </a:r>
            <a:r>
              <a:rPr lang="zh-CN" altLang="en-US" dirty="0" smtClean="0"/>
              <a:t>腐蚀</a:t>
            </a:r>
            <a:endParaRPr lang="zh-CN" altLang="en-US" dirty="0" smtClean="0"/>
          </a:p>
          <a:p>
            <a:r>
              <a:rPr lang="en-US" altLang="zh-CN" dirty="0" smtClean="0"/>
              <a:t>BX </a:t>
            </a:r>
            <a:r>
              <a:rPr lang="zh-CN" altLang="en-US" dirty="0" smtClean="0"/>
              <a:t>变形</a:t>
            </a:r>
            <a:endParaRPr lang="zh-CN" altLang="en-US" dirty="0" smtClean="0"/>
          </a:p>
          <a:p>
            <a:r>
              <a:rPr lang="en-US" altLang="zh-CN" dirty="0" smtClean="0"/>
              <a:t>PL </a:t>
            </a:r>
            <a:r>
              <a:rPr lang="zh-CN" altLang="en-US" dirty="0" smtClean="0"/>
              <a:t>破裂</a:t>
            </a:r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 smtClean="0"/>
          </a:p>
          <a:p>
            <a:r>
              <a:rPr lang="en-US" altLang="zh-CN" dirty="0" smtClean="0"/>
              <a:t>CJ </a:t>
            </a:r>
            <a:r>
              <a:rPr lang="zh-CN" altLang="en-US" dirty="0" smtClean="0"/>
              <a:t>沉积</a:t>
            </a:r>
            <a:endParaRPr lang="zh-CN" altLang="en-US" dirty="0" smtClean="0"/>
          </a:p>
          <a:p>
            <a:r>
              <a:rPr lang="en-US" altLang="zh-CN" dirty="0" smtClean="0"/>
              <a:t>JG </a:t>
            </a:r>
            <a:r>
              <a:rPr lang="zh-CN" altLang="en-US" dirty="0" smtClean="0"/>
              <a:t>结垢</a:t>
            </a:r>
            <a:endParaRPr lang="zh-CN" altLang="en-US" dirty="0" smtClean="0"/>
          </a:p>
          <a:p>
            <a:r>
              <a:rPr lang="en-US" altLang="zh-CN" dirty="0" smtClean="0"/>
              <a:t>ZW </a:t>
            </a:r>
            <a:r>
              <a:rPr lang="zh-CN" altLang="en-US" dirty="0" smtClean="0"/>
              <a:t>障碍物</a:t>
            </a:r>
            <a:endParaRPr lang="zh-CN" altLang="en-US" dirty="0" smtClean="0"/>
          </a:p>
          <a:p>
            <a:r>
              <a:rPr lang="en-US" altLang="zh-CN" dirty="0" smtClean="0"/>
              <a:t>CQ </a:t>
            </a:r>
            <a:r>
              <a:rPr lang="zh-CN" altLang="en-US" dirty="0" smtClean="0"/>
              <a:t>残墙坝根</a:t>
            </a:r>
            <a:endParaRPr lang="zh-CN" altLang="en-US" dirty="0" smtClean="0"/>
          </a:p>
          <a:p>
            <a:r>
              <a:rPr lang="en-US" altLang="zh-CN" dirty="0" smtClean="0"/>
              <a:t>SG </a:t>
            </a:r>
            <a:r>
              <a:rPr lang="zh-CN" altLang="en-US" dirty="0" smtClean="0"/>
              <a:t>树根</a:t>
            </a:r>
            <a:endParaRPr lang="zh-CN" altLang="en-US" dirty="0" smtClean="0"/>
          </a:p>
          <a:p>
            <a:r>
              <a:rPr lang="en-US" altLang="zh-CN" dirty="0" smtClean="0"/>
              <a:t>FZ </a:t>
            </a:r>
            <a:r>
              <a:rPr lang="zh-CN" altLang="en-US" dirty="0" smtClean="0"/>
              <a:t>浮渣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EC257-4437-4DA5-B329-4CEC2DAE52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B786-195C-4CE6-81F2-1632E2A1A7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4586-C78A-44F8-85C4-CEFB75BBD2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B786-195C-4CE6-81F2-1632E2A1A7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4586-C78A-44F8-85C4-CEFB75BBD2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B786-195C-4CE6-81F2-1632E2A1A7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4586-C78A-44F8-85C4-CEFB75BBD2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B786-195C-4CE6-81F2-1632E2A1A7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4586-C78A-44F8-85C4-CEFB75BBD2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B786-195C-4CE6-81F2-1632E2A1A7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4586-C78A-44F8-85C4-CEFB75BBD2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B786-195C-4CE6-81F2-1632E2A1A7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4586-C78A-44F8-85C4-CEFB75BBD2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B786-195C-4CE6-81F2-1632E2A1A7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4586-C78A-44F8-85C4-CEFB75BBD2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B786-195C-4CE6-81F2-1632E2A1A7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4586-C78A-44F8-85C4-CEFB75BBD2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B786-195C-4CE6-81F2-1632E2A1A7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4586-C78A-44F8-85C4-CEFB75BBD2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B786-195C-4CE6-81F2-1632E2A1A7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4586-C78A-44F8-85C4-CEFB75BBD2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B786-195C-4CE6-81F2-1632E2A1A7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4586-C78A-44F8-85C4-CEFB75BBD2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1B786-195C-4CE6-81F2-1632E2A1A7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C4586-C78A-44F8-85C4-CEFB75BBD2F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3" Type="http://schemas.openxmlformats.org/officeDocument/2006/relationships/slideLayout" Target="../slideLayouts/slideLayout2.xml"/><Relationship Id="rId12" Type="http://schemas.openxmlformats.org/officeDocument/2006/relationships/image" Target="../media/image12.png"/><Relationship Id="rId11" Type="http://schemas.openxmlformats.org/officeDocument/2006/relationships/image" Target="../media/image11.png"/><Relationship Id="rId10" Type="http://schemas.openxmlformats.org/officeDocument/2006/relationships/image" Target="../media/image10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18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1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6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5.wmf"/><Relationship Id="rId10" Type="http://schemas.openxmlformats.org/officeDocument/2006/relationships/vmlDrawing" Target="../drawings/vmlDrawing1.vml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9.bin"/><Relationship Id="rId8" Type="http://schemas.openxmlformats.org/officeDocument/2006/relationships/image" Target="../media/image16.wmf"/><Relationship Id="rId7" Type="http://schemas.openxmlformats.org/officeDocument/2006/relationships/oleObject" Target="../embeddings/oleObject8.bin"/><Relationship Id="rId6" Type="http://schemas.openxmlformats.org/officeDocument/2006/relationships/image" Target="../media/image1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8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17.wmf"/><Relationship Id="rId14" Type="http://schemas.openxmlformats.org/officeDocument/2006/relationships/vmlDrawing" Target="../drawings/vmlDrawing2.vml"/><Relationship Id="rId13" Type="http://schemas.openxmlformats.org/officeDocument/2006/relationships/slideLayout" Target="../slideLayouts/slideLayout2.xml"/><Relationship Id="rId12" Type="http://schemas.openxmlformats.org/officeDocument/2006/relationships/image" Target="../media/image21.wmf"/><Relationship Id="rId11" Type="http://schemas.openxmlformats.org/officeDocument/2006/relationships/oleObject" Target="../embeddings/oleObject10.bin"/><Relationship Id="rId10" Type="http://schemas.openxmlformats.org/officeDocument/2006/relationships/image" Target="../media/image20.wmf"/><Relationship Id="rId1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697984" y="2478465"/>
            <a:ext cx="68531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城市排水管道细粒度异常分类</a:t>
            </a:r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48934" y="3782891"/>
            <a:ext cx="2751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董师周</a:t>
            </a:r>
            <a:endParaRPr lang="zh-CN" altLang="en-US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文本框 64"/>
          <p:cNvSpPr txBox="1"/>
          <p:nvPr/>
        </p:nvSpPr>
        <p:spPr>
          <a:xfrm>
            <a:off x="3766245" y="3299016"/>
            <a:ext cx="553998" cy="3892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···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5" name="直接箭头连接符 74"/>
          <p:cNvCxnSpPr/>
          <p:nvPr/>
        </p:nvCxnSpPr>
        <p:spPr>
          <a:xfrm flipV="1">
            <a:off x="5864085" y="2130186"/>
            <a:ext cx="386144" cy="59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箭头连接符 76"/>
          <p:cNvCxnSpPr/>
          <p:nvPr/>
        </p:nvCxnSpPr>
        <p:spPr>
          <a:xfrm flipV="1">
            <a:off x="5864085" y="4050426"/>
            <a:ext cx="355819" cy="15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箭头连接符 82"/>
          <p:cNvCxnSpPr>
            <a:stCxn id="95" idx="3"/>
          </p:cNvCxnSpPr>
          <p:nvPr/>
        </p:nvCxnSpPr>
        <p:spPr>
          <a:xfrm flipV="1">
            <a:off x="4395437" y="2128488"/>
            <a:ext cx="354481" cy="27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箭头连接符 84"/>
          <p:cNvCxnSpPr>
            <a:stCxn id="97" idx="3"/>
          </p:cNvCxnSpPr>
          <p:nvPr/>
        </p:nvCxnSpPr>
        <p:spPr>
          <a:xfrm>
            <a:off x="4395437" y="4035684"/>
            <a:ext cx="391000" cy="9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任意多边形 85"/>
          <p:cNvSpPr/>
          <p:nvPr/>
        </p:nvSpPr>
        <p:spPr>
          <a:xfrm>
            <a:off x="2714337" y="2884058"/>
            <a:ext cx="931074" cy="544575"/>
          </a:xfrm>
          <a:custGeom>
            <a:avLst/>
            <a:gdLst>
              <a:gd name="connsiteX0" fmla="*/ 0 w 1228725"/>
              <a:gd name="connsiteY0" fmla="*/ 895350 h 895350"/>
              <a:gd name="connsiteX1" fmla="*/ 409575 w 1228725"/>
              <a:gd name="connsiteY1" fmla="*/ 190500 h 895350"/>
              <a:gd name="connsiteX2" fmla="*/ 1228725 w 1228725"/>
              <a:gd name="connsiteY2" fmla="*/ 0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28725" h="895350">
                <a:moveTo>
                  <a:pt x="0" y="895350"/>
                </a:moveTo>
                <a:cubicBezTo>
                  <a:pt x="102394" y="617537"/>
                  <a:pt x="204788" y="339725"/>
                  <a:pt x="409575" y="190500"/>
                </a:cubicBezTo>
                <a:cubicBezTo>
                  <a:pt x="614362" y="41275"/>
                  <a:pt x="921543" y="20637"/>
                  <a:pt x="1228725" y="0"/>
                </a:cubicBezTo>
              </a:path>
            </a:pathLst>
          </a:custGeom>
          <a:noFill/>
          <a:ln w="635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7" name="任意多边形 86"/>
          <p:cNvSpPr/>
          <p:nvPr/>
        </p:nvSpPr>
        <p:spPr>
          <a:xfrm flipV="1">
            <a:off x="2730196" y="3439049"/>
            <a:ext cx="939358" cy="635965"/>
          </a:xfrm>
          <a:custGeom>
            <a:avLst/>
            <a:gdLst>
              <a:gd name="connsiteX0" fmla="*/ 0 w 1228725"/>
              <a:gd name="connsiteY0" fmla="*/ 895350 h 895350"/>
              <a:gd name="connsiteX1" fmla="*/ 409575 w 1228725"/>
              <a:gd name="connsiteY1" fmla="*/ 190500 h 895350"/>
              <a:gd name="connsiteX2" fmla="*/ 1228725 w 1228725"/>
              <a:gd name="connsiteY2" fmla="*/ 0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28725" h="895350">
                <a:moveTo>
                  <a:pt x="0" y="895350"/>
                </a:moveTo>
                <a:cubicBezTo>
                  <a:pt x="102394" y="617537"/>
                  <a:pt x="204788" y="339725"/>
                  <a:pt x="409575" y="190500"/>
                </a:cubicBezTo>
                <a:cubicBezTo>
                  <a:pt x="614362" y="41275"/>
                  <a:pt x="921543" y="20637"/>
                  <a:pt x="1228725" y="0"/>
                </a:cubicBezTo>
              </a:path>
            </a:pathLst>
          </a:custGeom>
          <a:noFill/>
          <a:ln w="635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0" name="文本框 89"/>
          <p:cNvSpPr txBox="1"/>
          <p:nvPr/>
        </p:nvSpPr>
        <p:spPr>
          <a:xfrm rot="10800000" flipV="1">
            <a:off x="3680430" y="1353440"/>
            <a:ext cx="864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图像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1" name="文本框 90"/>
          <p:cNvSpPr txBox="1"/>
          <p:nvPr/>
        </p:nvSpPr>
        <p:spPr>
          <a:xfrm rot="10800000" flipV="1">
            <a:off x="4590141" y="1370844"/>
            <a:ext cx="1638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深度卷积网络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2" name="文本框 91"/>
          <p:cNvSpPr txBox="1"/>
          <p:nvPr/>
        </p:nvSpPr>
        <p:spPr>
          <a:xfrm>
            <a:off x="5103722" y="3281571"/>
            <a:ext cx="553998" cy="3892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···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3" name="文本框 92"/>
          <p:cNvSpPr txBox="1"/>
          <p:nvPr/>
        </p:nvSpPr>
        <p:spPr>
          <a:xfrm>
            <a:off x="6012260" y="3302502"/>
            <a:ext cx="553998" cy="4505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···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5" name="图片 9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052" y="1779023"/>
            <a:ext cx="704385" cy="704385"/>
          </a:xfrm>
          <a:prstGeom prst="rect">
            <a:avLst/>
          </a:prstGeom>
        </p:spPr>
      </p:pic>
      <p:pic>
        <p:nvPicPr>
          <p:cNvPr id="97" name="图片 9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052" y="3683491"/>
            <a:ext cx="704385" cy="704385"/>
          </a:xfrm>
          <a:prstGeom prst="rect">
            <a:avLst/>
          </a:prstGeom>
        </p:spPr>
      </p:pic>
      <p:grpSp>
        <p:nvGrpSpPr>
          <p:cNvPr id="98" name="组合 97"/>
          <p:cNvGrpSpPr/>
          <p:nvPr/>
        </p:nvGrpSpPr>
        <p:grpSpPr>
          <a:xfrm>
            <a:off x="1364182" y="2712090"/>
            <a:ext cx="1425928" cy="1254675"/>
            <a:chOff x="950429" y="2774449"/>
            <a:chExt cx="1425928" cy="1254675"/>
          </a:xfrm>
        </p:grpSpPr>
        <p:cxnSp>
          <p:nvCxnSpPr>
            <p:cNvPr id="111" name="直接箭头连接符 110"/>
            <p:cNvCxnSpPr/>
            <p:nvPr/>
          </p:nvCxnSpPr>
          <p:spPr>
            <a:xfrm>
              <a:off x="1183983" y="3611173"/>
              <a:ext cx="437344" cy="41795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3" name="图片 112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3992" y="3001016"/>
              <a:ext cx="704385" cy="704385"/>
            </a:xfrm>
            <a:prstGeom prst="rect">
              <a:avLst/>
            </a:prstGeom>
          </p:spPr>
        </p:pic>
        <p:pic>
          <p:nvPicPr>
            <p:cNvPr id="114" name="图片 1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0080" y="3025305"/>
              <a:ext cx="704385" cy="704385"/>
            </a:xfrm>
            <a:prstGeom prst="rect">
              <a:avLst/>
            </a:prstGeom>
          </p:spPr>
        </p:pic>
        <p:pic>
          <p:nvPicPr>
            <p:cNvPr id="115" name="图片 1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6168" y="3049594"/>
              <a:ext cx="704385" cy="704385"/>
            </a:xfrm>
            <a:prstGeom prst="rect">
              <a:avLst/>
            </a:prstGeom>
          </p:spPr>
        </p:pic>
        <p:pic>
          <p:nvPicPr>
            <p:cNvPr id="116" name="图片 11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2256" y="3073883"/>
              <a:ext cx="704385" cy="704385"/>
            </a:xfrm>
            <a:prstGeom prst="rect">
              <a:avLst/>
            </a:prstGeom>
          </p:spPr>
        </p:pic>
        <p:pic>
          <p:nvPicPr>
            <p:cNvPr id="117" name="图片 11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8344" y="3098172"/>
              <a:ext cx="704385" cy="704385"/>
            </a:xfrm>
            <a:prstGeom prst="rect">
              <a:avLst/>
            </a:prstGeom>
          </p:spPr>
        </p:pic>
        <p:pic>
          <p:nvPicPr>
            <p:cNvPr id="118" name="图片 11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4432" y="3122461"/>
              <a:ext cx="704385" cy="704385"/>
            </a:xfrm>
            <a:prstGeom prst="rect">
              <a:avLst/>
            </a:prstGeom>
          </p:spPr>
        </p:pic>
        <p:pic>
          <p:nvPicPr>
            <p:cNvPr id="119" name="图片 11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0520" y="3146750"/>
              <a:ext cx="704385" cy="704385"/>
            </a:xfrm>
            <a:prstGeom prst="rect">
              <a:avLst/>
            </a:prstGeom>
          </p:spPr>
        </p:pic>
        <p:pic>
          <p:nvPicPr>
            <p:cNvPr id="120" name="图片 119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6608" y="3171039"/>
              <a:ext cx="704385" cy="704385"/>
            </a:xfrm>
            <a:prstGeom prst="rect">
              <a:avLst/>
            </a:prstGeom>
          </p:spPr>
        </p:pic>
        <p:pic>
          <p:nvPicPr>
            <p:cNvPr id="121" name="图片 12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2696" y="3195328"/>
              <a:ext cx="704385" cy="704385"/>
            </a:xfrm>
            <a:prstGeom prst="rect">
              <a:avLst/>
            </a:prstGeom>
          </p:spPr>
        </p:pic>
        <p:pic>
          <p:nvPicPr>
            <p:cNvPr id="122" name="图片 12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8780" y="3219616"/>
              <a:ext cx="704385" cy="704385"/>
            </a:xfrm>
            <a:prstGeom prst="rect">
              <a:avLst/>
            </a:prstGeom>
          </p:spPr>
        </p:pic>
        <p:sp>
          <p:nvSpPr>
            <p:cNvPr id="123" name="文本框 122"/>
            <p:cNvSpPr txBox="1"/>
            <p:nvPr/>
          </p:nvSpPr>
          <p:spPr>
            <a:xfrm rot="10800000" flipV="1">
              <a:off x="1632189" y="2774449"/>
              <a:ext cx="744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视频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112" name="文本框 111"/>
            <p:cNvSpPr txBox="1"/>
            <p:nvPr/>
          </p:nvSpPr>
          <p:spPr>
            <a:xfrm>
              <a:off x="950429" y="3701874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时间</a:t>
              </a:r>
              <a:endPara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102" name="文本框 101"/>
          <p:cNvSpPr txBox="1"/>
          <p:nvPr/>
        </p:nvSpPr>
        <p:spPr>
          <a:xfrm rot="16200000">
            <a:off x="6955797" y="3156414"/>
            <a:ext cx="90281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最大池化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0" name="文本框 109"/>
          <p:cNvSpPr txBox="1"/>
          <p:nvPr/>
        </p:nvSpPr>
        <p:spPr>
          <a:xfrm>
            <a:off x="3043383" y="5535654"/>
            <a:ext cx="1278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数据采样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4" name="文本框 123"/>
          <p:cNvSpPr txBox="1"/>
          <p:nvPr/>
        </p:nvSpPr>
        <p:spPr>
          <a:xfrm rot="10800000" flipV="1">
            <a:off x="6034027" y="1381183"/>
            <a:ext cx="727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特征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25" name="图片 12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444" y="4443379"/>
            <a:ext cx="705600" cy="705600"/>
          </a:xfrm>
          <a:prstGeom prst="rect">
            <a:avLst/>
          </a:prstGeom>
        </p:spPr>
      </p:pic>
      <p:pic>
        <p:nvPicPr>
          <p:cNvPr id="127" name="图片 12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444" y="2544206"/>
            <a:ext cx="705600" cy="705600"/>
          </a:xfrm>
          <a:prstGeom prst="rect">
            <a:avLst/>
          </a:prstGeom>
        </p:spPr>
      </p:pic>
      <p:sp>
        <p:nvSpPr>
          <p:cNvPr id="128" name="任意多边形 127"/>
          <p:cNvSpPr/>
          <p:nvPr/>
        </p:nvSpPr>
        <p:spPr>
          <a:xfrm flipV="1">
            <a:off x="2730196" y="3428632"/>
            <a:ext cx="950234" cy="1383608"/>
          </a:xfrm>
          <a:custGeom>
            <a:avLst/>
            <a:gdLst>
              <a:gd name="connsiteX0" fmla="*/ 0 w 1228725"/>
              <a:gd name="connsiteY0" fmla="*/ 895350 h 895350"/>
              <a:gd name="connsiteX1" fmla="*/ 409575 w 1228725"/>
              <a:gd name="connsiteY1" fmla="*/ 190500 h 895350"/>
              <a:gd name="connsiteX2" fmla="*/ 1228725 w 1228725"/>
              <a:gd name="connsiteY2" fmla="*/ 0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28725" h="895350">
                <a:moveTo>
                  <a:pt x="0" y="895350"/>
                </a:moveTo>
                <a:cubicBezTo>
                  <a:pt x="102394" y="617537"/>
                  <a:pt x="204788" y="339725"/>
                  <a:pt x="409575" y="190500"/>
                </a:cubicBezTo>
                <a:cubicBezTo>
                  <a:pt x="614362" y="41275"/>
                  <a:pt x="921543" y="20637"/>
                  <a:pt x="1228725" y="0"/>
                </a:cubicBezTo>
              </a:path>
            </a:pathLst>
          </a:custGeom>
          <a:noFill/>
          <a:ln w="635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0" name="任意多边形 129"/>
          <p:cNvSpPr/>
          <p:nvPr/>
        </p:nvSpPr>
        <p:spPr>
          <a:xfrm>
            <a:off x="2730196" y="2130185"/>
            <a:ext cx="1012138" cy="1298448"/>
          </a:xfrm>
          <a:custGeom>
            <a:avLst/>
            <a:gdLst>
              <a:gd name="connsiteX0" fmla="*/ 0 w 1228725"/>
              <a:gd name="connsiteY0" fmla="*/ 895350 h 895350"/>
              <a:gd name="connsiteX1" fmla="*/ 409575 w 1228725"/>
              <a:gd name="connsiteY1" fmla="*/ 190500 h 895350"/>
              <a:gd name="connsiteX2" fmla="*/ 1228725 w 1228725"/>
              <a:gd name="connsiteY2" fmla="*/ 0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28725" h="895350">
                <a:moveTo>
                  <a:pt x="0" y="895350"/>
                </a:moveTo>
                <a:cubicBezTo>
                  <a:pt x="102394" y="617537"/>
                  <a:pt x="204788" y="339725"/>
                  <a:pt x="409575" y="190500"/>
                </a:cubicBezTo>
                <a:cubicBezTo>
                  <a:pt x="614362" y="41275"/>
                  <a:pt x="921543" y="20637"/>
                  <a:pt x="1228725" y="0"/>
                </a:cubicBezTo>
              </a:path>
            </a:pathLst>
          </a:custGeom>
          <a:noFill/>
          <a:ln w="635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34" name="直接箭头连接符 133"/>
          <p:cNvCxnSpPr/>
          <p:nvPr/>
        </p:nvCxnSpPr>
        <p:spPr>
          <a:xfrm flipV="1">
            <a:off x="4395437" y="2881739"/>
            <a:ext cx="360804" cy="2809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接箭头连接符 134"/>
          <p:cNvCxnSpPr/>
          <p:nvPr/>
        </p:nvCxnSpPr>
        <p:spPr>
          <a:xfrm flipV="1">
            <a:off x="4395437" y="4812242"/>
            <a:ext cx="419055" cy="3681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矩形 135"/>
          <p:cNvSpPr/>
          <p:nvPr/>
        </p:nvSpPr>
        <p:spPr>
          <a:xfrm flipH="1">
            <a:off x="6249792" y="2728372"/>
            <a:ext cx="77884" cy="37554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38" name="直接箭头连接符 137"/>
          <p:cNvCxnSpPr>
            <a:endCxn id="136" idx="3"/>
          </p:cNvCxnSpPr>
          <p:nvPr/>
        </p:nvCxnSpPr>
        <p:spPr>
          <a:xfrm>
            <a:off x="5864085" y="2913336"/>
            <a:ext cx="385707" cy="2809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接箭头连接符 138"/>
          <p:cNvCxnSpPr/>
          <p:nvPr/>
        </p:nvCxnSpPr>
        <p:spPr>
          <a:xfrm>
            <a:off x="5841492" y="4838997"/>
            <a:ext cx="385070" cy="107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矩形 143"/>
          <p:cNvSpPr/>
          <p:nvPr/>
        </p:nvSpPr>
        <p:spPr>
          <a:xfrm flipH="1">
            <a:off x="6249603" y="1940716"/>
            <a:ext cx="77884" cy="3755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5" name="矩形 144"/>
          <p:cNvSpPr/>
          <p:nvPr/>
        </p:nvSpPr>
        <p:spPr>
          <a:xfrm flipH="1">
            <a:off x="6234046" y="3847910"/>
            <a:ext cx="77884" cy="3755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6" name="矩形 145"/>
          <p:cNvSpPr/>
          <p:nvPr/>
        </p:nvSpPr>
        <p:spPr>
          <a:xfrm flipH="1">
            <a:off x="6228102" y="4653031"/>
            <a:ext cx="77884" cy="37554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9" name="组合 148"/>
          <p:cNvGrpSpPr/>
          <p:nvPr/>
        </p:nvGrpSpPr>
        <p:grpSpPr>
          <a:xfrm>
            <a:off x="6628993" y="2168661"/>
            <a:ext cx="77884" cy="744675"/>
            <a:chOff x="6933560" y="2610705"/>
            <a:chExt cx="77884" cy="744675"/>
          </a:xfrm>
        </p:grpSpPr>
        <p:sp>
          <p:nvSpPr>
            <p:cNvPr id="147" name="矩形 146"/>
            <p:cNvSpPr/>
            <p:nvPr/>
          </p:nvSpPr>
          <p:spPr>
            <a:xfrm flipH="1">
              <a:off x="6933560" y="2610705"/>
              <a:ext cx="77884" cy="37554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8" name="矩形 147"/>
            <p:cNvSpPr/>
            <p:nvPr/>
          </p:nvSpPr>
          <p:spPr>
            <a:xfrm flipH="1">
              <a:off x="6933560" y="2979835"/>
              <a:ext cx="77884" cy="37554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0" name="组合 149"/>
          <p:cNvGrpSpPr/>
          <p:nvPr/>
        </p:nvGrpSpPr>
        <p:grpSpPr>
          <a:xfrm>
            <a:off x="6667935" y="4035682"/>
            <a:ext cx="77884" cy="744675"/>
            <a:chOff x="6933560" y="2610705"/>
            <a:chExt cx="77884" cy="744675"/>
          </a:xfrm>
        </p:grpSpPr>
        <p:sp>
          <p:nvSpPr>
            <p:cNvPr id="151" name="矩形 150"/>
            <p:cNvSpPr/>
            <p:nvPr/>
          </p:nvSpPr>
          <p:spPr>
            <a:xfrm flipH="1">
              <a:off x="6933560" y="2610705"/>
              <a:ext cx="77884" cy="37554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2" name="矩形 151"/>
            <p:cNvSpPr/>
            <p:nvPr/>
          </p:nvSpPr>
          <p:spPr>
            <a:xfrm flipH="1">
              <a:off x="6933560" y="2979835"/>
              <a:ext cx="77884" cy="37554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153" name="直接箭头连接符 152"/>
          <p:cNvCxnSpPr>
            <a:stCxn id="144" idx="1"/>
            <a:endCxn id="147" idx="3"/>
          </p:cNvCxnSpPr>
          <p:nvPr/>
        </p:nvCxnSpPr>
        <p:spPr>
          <a:xfrm>
            <a:off x="6327487" y="2128489"/>
            <a:ext cx="301506" cy="2279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接箭头连接符 155"/>
          <p:cNvCxnSpPr>
            <a:stCxn id="136" idx="1"/>
            <a:endCxn id="148" idx="3"/>
          </p:cNvCxnSpPr>
          <p:nvPr/>
        </p:nvCxnSpPr>
        <p:spPr>
          <a:xfrm flipV="1">
            <a:off x="6327676" y="2725564"/>
            <a:ext cx="301317" cy="190581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接箭头连接符 158"/>
          <p:cNvCxnSpPr>
            <a:stCxn id="145" idx="1"/>
            <a:endCxn id="151" idx="3"/>
          </p:cNvCxnSpPr>
          <p:nvPr/>
        </p:nvCxnSpPr>
        <p:spPr>
          <a:xfrm>
            <a:off x="6311930" y="4035683"/>
            <a:ext cx="356005" cy="1877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接箭头连接符 161"/>
          <p:cNvCxnSpPr>
            <a:endCxn id="152" idx="3"/>
          </p:cNvCxnSpPr>
          <p:nvPr/>
        </p:nvCxnSpPr>
        <p:spPr>
          <a:xfrm flipV="1">
            <a:off x="6290145" y="4592585"/>
            <a:ext cx="377790" cy="269869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接箭头连接符 165"/>
          <p:cNvCxnSpPr>
            <a:endCxn id="102" idx="0"/>
          </p:cNvCxnSpPr>
          <p:nvPr/>
        </p:nvCxnSpPr>
        <p:spPr>
          <a:xfrm flipV="1">
            <a:off x="6768601" y="3310302"/>
            <a:ext cx="484713" cy="1100925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接箭头连接符 73"/>
          <p:cNvCxnSpPr>
            <a:endCxn id="102" idx="0"/>
          </p:cNvCxnSpPr>
          <p:nvPr/>
        </p:nvCxnSpPr>
        <p:spPr>
          <a:xfrm>
            <a:off x="6724067" y="2544206"/>
            <a:ext cx="529247" cy="76609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矩形 199"/>
          <p:cNvSpPr/>
          <p:nvPr/>
        </p:nvSpPr>
        <p:spPr>
          <a:xfrm flipH="1">
            <a:off x="7898308" y="2937411"/>
            <a:ext cx="77884" cy="740461"/>
          </a:xfrm>
          <a:prstGeom prst="rect">
            <a:avLst/>
          </a:prstGeom>
          <a:gradFill>
            <a:gsLst>
              <a:gs pos="47000">
                <a:schemeClr val="accent4"/>
              </a:gs>
              <a:gs pos="100000">
                <a:srgbClr val="7030A0"/>
              </a:gs>
              <a:gs pos="67000">
                <a:srgbClr val="00B050"/>
              </a:gs>
            </a:gsLst>
            <a:path path="circle">
              <a:fillToRect l="50000" t="-80000" r="50000" b="18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04" name="直接箭头连接符 203"/>
          <p:cNvCxnSpPr>
            <a:stCxn id="200" idx="1"/>
          </p:cNvCxnSpPr>
          <p:nvPr/>
        </p:nvCxnSpPr>
        <p:spPr>
          <a:xfrm flipV="1">
            <a:off x="7976192" y="2658971"/>
            <a:ext cx="411771" cy="64867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立方体 75"/>
          <p:cNvSpPr/>
          <p:nvPr/>
        </p:nvSpPr>
        <p:spPr>
          <a:xfrm>
            <a:off x="4832709" y="1818178"/>
            <a:ext cx="1096025" cy="637300"/>
          </a:xfrm>
          <a:prstGeom prst="cub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6" name="立方体 205"/>
          <p:cNvSpPr/>
          <p:nvPr/>
        </p:nvSpPr>
        <p:spPr>
          <a:xfrm>
            <a:off x="4832709" y="2627340"/>
            <a:ext cx="1096025" cy="637300"/>
          </a:xfrm>
          <a:prstGeom prst="cube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9" name="立方体 208"/>
          <p:cNvSpPr/>
          <p:nvPr/>
        </p:nvSpPr>
        <p:spPr>
          <a:xfrm>
            <a:off x="4832709" y="3763283"/>
            <a:ext cx="1096025" cy="637300"/>
          </a:xfrm>
          <a:prstGeom prst="cub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0" name="立方体 209"/>
          <p:cNvSpPr/>
          <p:nvPr/>
        </p:nvSpPr>
        <p:spPr>
          <a:xfrm>
            <a:off x="4832709" y="4561988"/>
            <a:ext cx="1096025" cy="637300"/>
          </a:xfrm>
          <a:prstGeom prst="cube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5" name="左大括号 224"/>
          <p:cNvSpPr/>
          <p:nvPr/>
        </p:nvSpPr>
        <p:spPr>
          <a:xfrm rot="16200000">
            <a:off x="3449343" y="4421070"/>
            <a:ext cx="337030" cy="1918398"/>
          </a:xfrm>
          <a:prstGeom prst="leftBrace">
            <a:avLst>
              <a:gd name="adj1" fmla="val 6485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6" name="左大括号 225"/>
          <p:cNvSpPr/>
          <p:nvPr/>
        </p:nvSpPr>
        <p:spPr>
          <a:xfrm rot="16200000">
            <a:off x="5115093" y="4686802"/>
            <a:ext cx="337030" cy="1386934"/>
          </a:xfrm>
          <a:prstGeom prst="leftBrace">
            <a:avLst>
              <a:gd name="adj1" fmla="val 6485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7" name="左大括号 226"/>
          <p:cNvSpPr/>
          <p:nvPr/>
        </p:nvSpPr>
        <p:spPr>
          <a:xfrm rot="16200000">
            <a:off x="6843136" y="4347949"/>
            <a:ext cx="337030" cy="2064640"/>
          </a:xfrm>
          <a:prstGeom prst="leftBrace">
            <a:avLst>
              <a:gd name="adj1" fmla="val 6485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8" name="左大括号 227"/>
          <p:cNvSpPr/>
          <p:nvPr/>
        </p:nvSpPr>
        <p:spPr>
          <a:xfrm rot="16200000">
            <a:off x="8805520" y="4456595"/>
            <a:ext cx="337030" cy="1847346"/>
          </a:xfrm>
          <a:prstGeom prst="leftBrace">
            <a:avLst>
              <a:gd name="adj1" fmla="val 6485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0" name="文本框 229"/>
          <p:cNvSpPr txBox="1"/>
          <p:nvPr/>
        </p:nvSpPr>
        <p:spPr>
          <a:xfrm>
            <a:off x="4786162" y="5535654"/>
            <a:ext cx="111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特征提取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31" name="文本框 230"/>
          <p:cNvSpPr txBox="1"/>
          <p:nvPr/>
        </p:nvSpPr>
        <p:spPr>
          <a:xfrm>
            <a:off x="6478240" y="5535654"/>
            <a:ext cx="111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特征融合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32" name="文本框 231"/>
          <p:cNvSpPr txBox="1"/>
          <p:nvPr/>
        </p:nvSpPr>
        <p:spPr>
          <a:xfrm>
            <a:off x="8556931" y="5535654"/>
            <a:ext cx="98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分类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器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8425317" y="2222579"/>
            <a:ext cx="1897928" cy="934678"/>
            <a:chOff x="8535337" y="1883366"/>
            <a:chExt cx="1506680" cy="722439"/>
          </a:xfrm>
        </p:grpSpPr>
        <p:sp>
          <p:nvSpPr>
            <p:cNvPr id="100" name="文本框 99"/>
            <p:cNvSpPr txBox="1"/>
            <p:nvPr/>
          </p:nvSpPr>
          <p:spPr>
            <a:xfrm>
              <a:off x="9549574" y="2018395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00B05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正常</a:t>
              </a:r>
              <a:endParaRPr lang="zh-CN" altLang="en-US" sz="12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03" name="直接箭头连接符 102"/>
            <p:cNvCxnSpPr>
              <a:stCxn id="84" idx="6"/>
              <a:endCxn id="100" idx="1"/>
            </p:cNvCxnSpPr>
            <p:nvPr/>
          </p:nvCxnSpPr>
          <p:spPr>
            <a:xfrm flipV="1">
              <a:off x="9091417" y="2156895"/>
              <a:ext cx="458157" cy="277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接箭头连接符 106"/>
            <p:cNvCxnSpPr>
              <a:stCxn id="88" idx="6"/>
              <a:endCxn id="242" idx="1"/>
            </p:cNvCxnSpPr>
            <p:nvPr/>
          </p:nvCxnSpPr>
          <p:spPr>
            <a:xfrm flipV="1">
              <a:off x="9091417" y="2321535"/>
              <a:ext cx="458157" cy="783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" name="组合 52"/>
            <p:cNvGrpSpPr/>
            <p:nvPr/>
          </p:nvGrpSpPr>
          <p:grpSpPr>
            <a:xfrm>
              <a:off x="8535337" y="1883366"/>
              <a:ext cx="556080" cy="722439"/>
              <a:chOff x="8610402" y="1977139"/>
              <a:chExt cx="556080" cy="722439"/>
            </a:xfrm>
          </p:grpSpPr>
          <p:sp>
            <p:nvSpPr>
              <p:cNvPr id="2" name="流程图: 联系 1"/>
              <p:cNvSpPr/>
              <p:nvPr/>
            </p:nvSpPr>
            <p:spPr>
              <a:xfrm>
                <a:off x="8695426" y="1977139"/>
                <a:ext cx="73945" cy="73800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79" name="流程图: 联系 78"/>
              <p:cNvSpPr/>
              <p:nvPr/>
            </p:nvSpPr>
            <p:spPr>
              <a:xfrm>
                <a:off x="8695426" y="2133983"/>
                <a:ext cx="73945" cy="73800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0" name="流程图: 联系 79"/>
              <p:cNvSpPr/>
              <p:nvPr/>
            </p:nvSpPr>
            <p:spPr>
              <a:xfrm>
                <a:off x="8695426" y="2283457"/>
                <a:ext cx="73945" cy="73800"/>
              </a:xfrm>
              <a:prstGeom prst="flowChartConnector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1" name="流程图: 联系 80"/>
              <p:cNvSpPr/>
              <p:nvPr/>
            </p:nvSpPr>
            <p:spPr>
              <a:xfrm>
                <a:off x="8695426" y="2625778"/>
                <a:ext cx="73945" cy="73800"/>
              </a:xfrm>
              <a:prstGeom prst="flowChartConnector">
                <a:avLst/>
              </a:prstGeom>
              <a:solidFill>
                <a:srgbClr val="CC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" name="文本框 2"/>
              <p:cNvSpPr txBox="1"/>
              <p:nvPr/>
            </p:nvSpPr>
            <p:spPr>
              <a:xfrm>
                <a:off x="8610402" y="2415308"/>
                <a:ext cx="292388" cy="166071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altLang="zh-CN" sz="70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…</a:t>
                </a:r>
                <a:endParaRPr lang="zh-CN" altLang="en-US" sz="6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4" name="流程图: 联系 83"/>
              <p:cNvSpPr/>
              <p:nvPr/>
            </p:nvSpPr>
            <p:spPr>
              <a:xfrm>
                <a:off x="9092537" y="2216545"/>
                <a:ext cx="73945" cy="73800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8" name="流程图: 联系 87"/>
              <p:cNvSpPr/>
              <p:nvPr/>
            </p:nvSpPr>
            <p:spPr>
              <a:xfrm>
                <a:off x="9092537" y="2386246"/>
                <a:ext cx="73945" cy="73800"/>
              </a:xfrm>
              <a:prstGeom prst="flowChartConnector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cxnSp>
            <p:nvCxnSpPr>
              <p:cNvPr id="5" name="直接箭头连接符 4"/>
              <p:cNvCxnSpPr>
                <a:stCxn id="2" idx="6"/>
                <a:endCxn id="84" idx="1"/>
              </p:cNvCxnSpPr>
              <p:nvPr/>
            </p:nvCxnSpPr>
            <p:spPr>
              <a:xfrm>
                <a:off x="8769371" y="2014039"/>
                <a:ext cx="333995" cy="213314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接箭头连接符 95"/>
              <p:cNvCxnSpPr>
                <a:stCxn id="2" idx="6"/>
                <a:endCxn id="88" idx="1"/>
              </p:cNvCxnSpPr>
              <p:nvPr/>
            </p:nvCxnSpPr>
            <p:spPr>
              <a:xfrm>
                <a:off x="8769371" y="2014039"/>
                <a:ext cx="333995" cy="383015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直接箭头连接符 100"/>
              <p:cNvCxnSpPr>
                <a:stCxn id="79" idx="6"/>
                <a:endCxn id="84" idx="1"/>
              </p:cNvCxnSpPr>
              <p:nvPr/>
            </p:nvCxnSpPr>
            <p:spPr>
              <a:xfrm>
                <a:off x="8769371" y="2170883"/>
                <a:ext cx="333995" cy="56470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直接箭头连接符 103"/>
              <p:cNvCxnSpPr>
                <a:stCxn id="80" idx="6"/>
                <a:endCxn id="84" idx="1"/>
              </p:cNvCxnSpPr>
              <p:nvPr/>
            </p:nvCxnSpPr>
            <p:spPr>
              <a:xfrm flipV="1">
                <a:off x="8769371" y="2227353"/>
                <a:ext cx="333995" cy="93004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接箭头连接符 125"/>
              <p:cNvCxnSpPr>
                <a:stCxn id="79" idx="6"/>
                <a:endCxn id="88" idx="1"/>
              </p:cNvCxnSpPr>
              <p:nvPr/>
            </p:nvCxnSpPr>
            <p:spPr>
              <a:xfrm>
                <a:off x="8769371" y="2170883"/>
                <a:ext cx="333995" cy="226171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接箭头连接符 128"/>
              <p:cNvCxnSpPr>
                <a:stCxn id="80" idx="6"/>
                <a:endCxn id="88" idx="1"/>
              </p:cNvCxnSpPr>
              <p:nvPr/>
            </p:nvCxnSpPr>
            <p:spPr>
              <a:xfrm>
                <a:off x="8769371" y="2320357"/>
                <a:ext cx="333995" cy="76697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接箭头连接符 131"/>
              <p:cNvCxnSpPr>
                <a:stCxn id="81" idx="6"/>
                <a:endCxn id="84" idx="1"/>
              </p:cNvCxnSpPr>
              <p:nvPr/>
            </p:nvCxnSpPr>
            <p:spPr>
              <a:xfrm flipV="1">
                <a:off x="8769371" y="2227353"/>
                <a:ext cx="333995" cy="435325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直接箭头连接符 136"/>
              <p:cNvCxnSpPr>
                <a:stCxn id="81" idx="6"/>
                <a:endCxn id="88" idx="1"/>
              </p:cNvCxnSpPr>
              <p:nvPr/>
            </p:nvCxnSpPr>
            <p:spPr>
              <a:xfrm flipV="1">
                <a:off x="8769371" y="2397054"/>
                <a:ext cx="333995" cy="265624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2" name="文本框 241"/>
            <p:cNvSpPr txBox="1"/>
            <p:nvPr/>
          </p:nvSpPr>
          <p:spPr>
            <a:xfrm>
              <a:off x="9549574" y="2183035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异</a:t>
              </a:r>
              <a:r>
                <a:rPr lang="zh-CN" altLang="en-US" sz="1200" dirty="0" smtClean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常</a:t>
              </a:r>
              <a:endParaRPr lang="zh-CN" altLang="en-US" sz="1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8429860" y="3739190"/>
            <a:ext cx="905894" cy="952669"/>
            <a:chOff x="8610402" y="3375151"/>
            <a:chExt cx="690368" cy="722439"/>
          </a:xfrm>
        </p:grpSpPr>
        <p:sp>
          <p:nvSpPr>
            <p:cNvPr id="140" name="流程图: 联系 139"/>
            <p:cNvSpPr/>
            <p:nvPr/>
          </p:nvSpPr>
          <p:spPr>
            <a:xfrm>
              <a:off x="8695426" y="3375151"/>
              <a:ext cx="73945" cy="73800"/>
            </a:xfrm>
            <a:prstGeom prst="flowChartConnector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1" name="流程图: 联系 140"/>
            <p:cNvSpPr/>
            <p:nvPr/>
          </p:nvSpPr>
          <p:spPr>
            <a:xfrm>
              <a:off x="8695426" y="3531995"/>
              <a:ext cx="73945" cy="73800"/>
            </a:xfrm>
            <a:prstGeom prst="flowChartConnector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2" name="流程图: 联系 141"/>
            <p:cNvSpPr/>
            <p:nvPr/>
          </p:nvSpPr>
          <p:spPr>
            <a:xfrm>
              <a:off x="8695426" y="3681469"/>
              <a:ext cx="73945" cy="73800"/>
            </a:xfrm>
            <a:prstGeom prst="flowChartConnector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3" name="流程图: 联系 142"/>
            <p:cNvSpPr/>
            <p:nvPr/>
          </p:nvSpPr>
          <p:spPr>
            <a:xfrm>
              <a:off x="8695426" y="4023790"/>
              <a:ext cx="73945" cy="73800"/>
            </a:xfrm>
            <a:prstGeom prst="flowChartConnector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4" name="文本框 153"/>
            <p:cNvSpPr txBox="1"/>
            <p:nvPr/>
          </p:nvSpPr>
          <p:spPr>
            <a:xfrm>
              <a:off x="8610402" y="3813320"/>
              <a:ext cx="292388" cy="166071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altLang="zh-CN" sz="7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…</a:t>
              </a:r>
              <a:endParaRPr lang="zh-CN" altLang="en-US" sz="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5" name="流程图: 联系 154"/>
            <p:cNvSpPr/>
            <p:nvPr/>
          </p:nvSpPr>
          <p:spPr>
            <a:xfrm>
              <a:off x="9092537" y="3486920"/>
              <a:ext cx="73945" cy="73800"/>
            </a:xfrm>
            <a:prstGeom prst="flowChartConnector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7" name="流程图: 联系 156"/>
            <p:cNvSpPr/>
            <p:nvPr/>
          </p:nvSpPr>
          <p:spPr>
            <a:xfrm>
              <a:off x="9092537" y="3627513"/>
              <a:ext cx="73945" cy="73800"/>
            </a:xfrm>
            <a:prstGeom prst="flowChartConnector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58" name="直接箭头连接符 157"/>
            <p:cNvCxnSpPr>
              <a:stCxn id="140" idx="6"/>
              <a:endCxn id="155" idx="1"/>
            </p:cNvCxnSpPr>
            <p:nvPr/>
          </p:nvCxnSpPr>
          <p:spPr>
            <a:xfrm>
              <a:off x="8769371" y="3412051"/>
              <a:ext cx="333995" cy="85677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箭头连接符 159"/>
            <p:cNvCxnSpPr>
              <a:stCxn id="140" idx="6"/>
              <a:endCxn id="157" idx="1"/>
            </p:cNvCxnSpPr>
            <p:nvPr/>
          </p:nvCxnSpPr>
          <p:spPr>
            <a:xfrm>
              <a:off x="8769371" y="3412051"/>
              <a:ext cx="333995" cy="226270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接箭头连接符 160"/>
            <p:cNvCxnSpPr>
              <a:stCxn id="141" idx="6"/>
              <a:endCxn id="155" idx="1"/>
            </p:cNvCxnSpPr>
            <p:nvPr/>
          </p:nvCxnSpPr>
          <p:spPr>
            <a:xfrm flipV="1">
              <a:off x="8769371" y="3497728"/>
              <a:ext cx="333995" cy="71167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接箭头连接符 162"/>
            <p:cNvCxnSpPr>
              <a:stCxn id="142" idx="6"/>
              <a:endCxn id="155" idx="1"/>
            </p:cNvCxnSpPr>
            <p:nvPr/>
          </p:nvCxnSpPr>
          <p:spPr>
            <a:xfrm flipV="1">
              <a:off x="8769371" y="3497728"/>
              <a:ext cx="333995" cy="220641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接箭头连接符 163"/>
            <p:cNvCxnSpPr>
              <a:stCxn id="141" idx="6"/>
              <a:endCxn id="157" idx="1"/>
            </p:cNvCxnSpPr>
            <p:nvPr/>
          </p:nvCxnSpPr>
          <p:spPr>
            <a:xfrm>
              <a:off x="8769371" y="3568895"/>
              <a:ext cx="333995" cy="69426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接箭头连接符 164"/>
            <p:cNvCxnSpPr>
              <a:stCxn id="142" idx="6"/>
              <a:endCxn id="157" idx="1"/>
            </p:cNvCxnSpPr>
            <p:nvPr/>
          </p:nvCxnSpPr>
          <p:spPr>
            <a:xfrm flipV="1">
              <a:off x="8769371" y="3638321"/>
              <a:ext cx="333995" cy="80048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接箭头连接符 166"/>
            <p:cNvCxnSpPr>
              <a:stCxn id="143" idx="6"/>
              <a:endCxn id="155" idx="1"/>
            </p:cNvCxnSpPr>
            <p:nvPr/>
          </p:nvCxnSpPr>
          <p:spPr>
            <a:xfrm flipV="1">
              <a:off x="8769371" y="3497728"/>
              <a:ext cx="333995" cy="562962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接箭头连接符 167"/>
            <p:cNvCxnSpPr>
              <a:stCxn id="143" idx="6"/>
              <a:endCxn id="157" idx="1"/>
            </p:cNvCxnSpPr>
            <p:nvPr/>
          </p:nvCxnSpPr>
          <p:spPr>
            <a:xfrm flipV="1">
              <a:off x="8769371" y="3638321"/>
              <a:ext cx="333995" cy="422369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流程图: 联系 189"/>
            <p:cNvSpPr/>
            <p:nvPr/>
          </p:nvSpPr>
          <p:spPr>
            <a:xfrm>
              <a:off x="9092537" y="3757902"/>
              <a:ext cx="73945" cy="73800"/>
            </a:xfrm>
            <a:prstGeom prst="flowChartConnector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1" name="流程图: 联系 190"/>
            <p:cNvSpPr/>
            <p:nvPr/>
          </p:nvSpPr>
          <p:spPr>
            <a:xfrm>
              <a:off x="9092536" y="3964909"/>
              <a:ext cx="73945" cy="73800"/>
            </a:xfrm>
            <a:prstGeom prst="flowChartConnector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2" name="文本框 191"/>
            <p:cNvSpPr txBox="1"/>
            <p:nvPr/>
          </p:nvSpPr>
          <p:spPr>
            <a:xfrm>
              <a:off x="9008382" y="3808976"/>
              <a:ext cx="292388" cy="166071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altLang="zh-CN" sz="7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…</a:t>
              </a:r>
              <a:endParaRPr lang="zh-CN" altLang="en-US" sz="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93" name="直接箭头连接符 192"/>
            <p:cNvCxnSpPr>
              <a:stCxn id="140" idx="6"/>
              <a:endCxn id="190" idx="2"/>
            </p:cNvCxnSpPr>
            <p:nvPr/>
          </p:nvCxnSpPr>
          <p:spPr>
            <a:xfrm>
              <a:off x="8769371" y="3412051"/>
              <a:ext cx="323166" cy="382751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接箭头连接符 193"/>
            <p:cNvCxnSpPr>
              <a:stCxn id="141" idx="6"/>
              <a:endCxn id="190" idx="2"/>
            </p:cNvCxnSpPr>
            <p:nvPr/>
          </p:nvCxnSpPr>
          <p:spPr>
            <a:xfrm>
              <a:off x="8769371" y="3568895"/>
              <a:ext cx="323166" cy="225907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接箭头连接符 194"/>
            <p:cNvCxnSpPr>
              <a:stCxn id="140" idx="6"/>
              <a:endCxn id="191" idx="1"/>
            </p:cNvCxnSpPr>
            <p:nvPr/>
          </p:nvCxnSpPr>
          <p:spPr>
            <a:xfrm>
              <a:off x="8769371" y="3412051"/>
              <a:ext cx="333994" cy="563666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接箭头连接符 195"/>
            <p:cNvCxnSpPr>
              <a:stCxn id="141" idx="6"/>
              <a:endCxn id="191" idx="1"/>
            </p:cNvCxnSpPr>
            <p:nvPr/>
          </p:nvCxnSpPr>
          <p:spPr>
            <a:xfrm>
              <a:off x="8769371" y="3568895"/>
              <a:ext cx="333994" cy="406822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接箭头连接符 196"/>
            <p:cNvCxnSpPr>
              <a:stCxn id="142" idx="6"/>
              <a:endCxn id="190" idx="2"/>
            </p:cNvCxnSpPr>
            <p:nvPr/>
          </p:nvCxnSpPr>
          <p:spPr>
            <a:xfrm>
              <a:off x="8769371" y="3718369"/>
              <a:ext cx="323166" cy="76433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接箭头连接符 197"/>
            <p:cNvCxnSpPr>
              <a:stCxn id="143" idx="6"/>
              <a:endCxn id="191" idx="1"/>
            </p:cNvCxnSpPr>
            <p:nvPr/>
          </p:nvCxnSpPr>
          <p:spPr>
            <a:xfrm flipV="1">
              <a:off x="8769371" y="3975717"/>
              <a:ext cx="333994" cy="84973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4" name="文本框 243"/>
          <p:cNvSpPr txBox="1"/>
          <p:nvPr/>
        </p:nvSpPr>
        <p:spPr>
          <a:xfrm>
            <a:off x="9700512" y="3849587"/>
            <a:ext cx="646179" cy="1095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异常</a:t>
            </a:r>
            <a:endParaRPr lang="en-US" altLang="zh-CN" sz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细粒</a:t>
            </a:r>
            <a:endParaRPr lang="en-US" altLang="zh-CN" sz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度类</a:t>
            </a:r>
            <a:endParaRPr lang="en-US" altLang="zh-CN" sz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别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245" name="直接箭头连接符 244"/>
          <p:cNvCxnSpPr/>
          <p:nvPr/>
        </p:nvCxnSpPr>
        <p:spPr>
          <a:xfrm flipV="1">
            <a:off x="9282255" y="4223455"/>
            <a:ext cx="335436" cy="32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直接箭头连接符 257"/>
          <p:cNvCxnSpPr>
            <a:stCxn id="102" idx="2"/>
            <a:endCxn id="200" idx="3"/>
          </p:cNvCxnSpPr>
          <p:nvPr/>
        </p:nvCxnSpPr>
        <p:spPr>
          <a:xfrm flipV="1">
            <a:off x="7561091" y="3307642"/>
            <a:ext cx="337217" cy="266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直接箭头连接符 262"/>
          <p:cNvCxnSpPr>
            <a:stCxn id="200" idx="1"/>
          </p:cNvCxnSpPr>
          <p:nvPr/>
        </p:nvCxnSpPr>
        <p:spPr>
          <a:xfrm>
            <a:off x="7976192" y="3307642"/>
            <a:ext cx="460848" cy="91910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文本框 130"/>
          <p:cNvSpPr txBox="1"/>
          <p:nvPr/>
        </p:nvSpPr>
        <p:spPr>
          <a:xfrm>
            <a:off x="4750742" y="20493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，模型结构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8364156" y="3548415"/>
            <a:ext cx="2100410" cy="1280306"/>
          </a:xfrm>
          <a:prstGeom prst="roundRect">
            <a:avLst/>
          </a:prstGeom>
          <a:noFill/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028" y="1245606"/>
            <a:ext cx="5852172" cy="438912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7586"/>
            <a:ext cx="5852172" cy="4389129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002833" y="5747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750742" y="20493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，数据分析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095854" y="5616715"/>
            <a:ext cx="45165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[177., 435., 274., 172., 126.,  59.,  46.,  49.,  43.,  39.,  40</a:t>
            </a:r>
            <a:r>
              <a:rPr lang="en-US" altLang="zh-CN" dirty="0" smtClean="0"/>
              <a:t>., </a:t>
            </a:r>
            <a:r>
              <a:rPr lang="en-US" altLang="zh-CN" dirty="0"/>
              <a:t>32.,  26.,  21.,  11.,  12.,   4.]</a:t>
            </a:r>
            <a:endParaRPr lang="zh-CN" altLang="en-US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7893039" y="578964"/>
          <a:ext cx="326907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690"/>
                <a:gridCol w="1089690"/>
                <a:gridCol w="1089690"/>
              </a:tblGrid>
              <a:tr h="342169">
                <a:tc>
                  <a:txBody>
                    <a:bodyPr/>
                    <a:lstStyle/>
                    <a:p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正常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异常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训练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4109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8723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测试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177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956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725091" y="56347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/>
              <a:t>[4109., 3492., 2187., 1485., 992., 515., 585., 487., 625., 343., 525., 381., 204., 141., 90., 155., 70.]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002833" y="5747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750742" y="20493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，目标函数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69108" y="851269"/>
            <a:ext cx="16641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Focal Loss</a:t>
            </a:r>
            <a:endParaRPr lang="zh-CN" altLang="en-US" sz="2800" b="1" dirty="0"/>
          </a:p>
        </p:txBody>
      </p:sp>
      <p:graphicFrame>
        <p:nvGraphicFramePr>
          <p:cNvPr id="18" name="对象 17"/>
          <p:cNvGraphicFramePr>
            <a:graphicFrameLocks noChangeAspect="1"/>
          </p:cNvGraphicFramePr>
          <p:nvPr/>
        </p:nvGraphicFramePr>
        <p:xfrm>
          <a:off x="999218" y="1513783"/>
          <a:ext cx="717550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54" name="Equation" r:id="rId1" imgW="93573600" imgH="10363200" progId="Equation.DSMT4">
                  <p:embed/>
                </p:oleObj>
              </mc:Choice>
              <mc:Fallback>
                <p:oleObj name="Equation" r:id="rId1" imgW="93573600" imgH="10363200" progId="Equation.DSMT4">
                  <p:embed/>
                  <p:pic>
                    <p:nvPicPr>
                      <p:cNvPr id="0" name="图片 119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9218" y="1513783"/>
                        <a:ext cx="7175500" cy="798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对象 19"/>
          <p:cNvGraphicFramePr>
            <a:graphicFrameLocks noChangeAspect="1"/>
          </p:cNvGraphicFramePr>
          <p:nvPr/>
        </p:nvGraphicFramePr>
        <p:xfrm>
          <a:off x="8849477" y="2577417"/>
          <a:ext cx="3035300" cy="165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55" name="Equation" r:id="rId3" imgW="33528000" imgH="18288000" progId="Equation.DSMT4">
                  <p:embed/>
                </p:oleObj>
              </mc:Choice>
              <mc:Fallback>
                <p:oleObj name="Equation" r:id="rId3" imgW="33528000" imgH="18288000" progId="Equation.DSMT4">
                  <p:embed/>
                  <p:pic>
                    <p:nvPicPr>
                      <p:cNvPr id="0" name="图片 119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9477" y="2577417"/>
                        <a:ext cx="3035300" cy="16589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569108" y="2577417"/>
            <a:ext cx="4041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Large Margin Focal </a:t>
            </a:r>
            <a:r>
              <a:rPr lang="en-US" altLang="zh-CN" sz="2800" b="1" dirty="0" smtClean="0"/>
              <a:t>Loss  1</a:t>
            </a:r>
            <a:endParaRPr lang="zh-CN" altLang="en-US" sz="2800" b="1" dirty="0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1011238" y="3169914"/>
          <a:ext cx="5981700" cy="148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56" name="Equation" r:id="rId5" imgW="64008000" imgH="15849600" progId="Equation.DSMT4">
                  <p:embed/>
                </p:oleObj>
              </mc:Choice>
              <mc:Fallback>
                <p:oleObj name="Equation" r:id="rId5" imgW="64008000" imgH="15849600" progId="Equation.DSMT4">
                  <p:embed/>
                  <p:pic>
                    <p:nvPicPr>
                      <p:cNvPr id="0" name="图片 119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1238" y="3169914"/>
                        <a:ext cx="5981700" cy="14843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999218" y="4684023"/>
          <a:ext cx="717550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57" name="Equation" r:id="rId7" imgW="93573600" imgH="10363200" progId="Equation.DSMT4">
                  <p:embed/>
                </p:oleObj>
              </mc:Choice>
              <mc:Fallback>
                <p:oleObj name="Equation" r:id="rId7" imgW="93573600" imgH="10363200" progId="Equation.DSMT4">
                  <p:embed/>
                  <p:pic>
                    <p:nvPicPr>
                      <p:cNvPr id="0" name="图片 119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9218" y="4684023"/>
                        <a:ext cx="7175500" cy="798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/>
        </p:nvSpPr>
        <p:spPr>
          <a:xfrm>
            <a:off x="4750742" y="20493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，目标函数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81403" y="851269"/>
            <a:ext cx="3960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Large Margin Focal </a:t>
            </a:r>
            <a:r>
              <a:rPr lang="en-US" altLang="zh-CN" sz="2800" b="1" dirty="0" smtClean="0"/>
              <a:t>Loss 2</a:t>
            </a:r>
            <a:endParaRPr lang="zh-CN" altLang="en-US" sz="2800" b="1" dirty="0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1123533" y="1443766"/>
          <a:ext cx="5981700" cy="148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" name="Equation" r:id="rId1" imgW="64008000" imgH="15849600" progId="Equation.DSMT4">
                  <p:embed/>
                </p:oleObj>
              </mc:Choice>
              <mc:Fallback>
                <p:oleObj name="Equation" r:id="rId1" imgW="64008000" imgH="15849600" progId="Equation.DSMT4">
                  <p:embed/>
                  <p:pic>
                    <p:nvPicPr>
                      <p:cNvPr id="0" name="图片 132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533" y="1443766"/>
                        <a:ext cx="5981700" cy="14843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1111513" y="2957875"/>
          <a:ext cx="717550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2" name="Equation" r:id="rId3" imgW="93573600" imgH="10363200" progId="Equation.DSMT4">
                  <p:embed/>
                </p:oleObj>
              </mc:Choice>
              <mc:Fallback>
                <p:oleObj name="Equation" r:id="rId3" imgW="93573600" imgH="10363200" progId="Equation.DSMT4">
                  <p:embed/>
                  <p:pic>
                    <p:nvPicPr>
                      <p:cNvPr id="0" name="图片 132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513" y="2957875"/>
                        <a:ext cx="7175500" cy="798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/>
          <p:cNvGraphicFramePr>
            <a:graphicFrameLocks noChangeAspect="1"/>
          </p:cNvGraphicFramePr>
          <p:nvPr/>
        </p:nvGraphicFramePr>
        <p:xfrm>
          <a:off x="8865519" y="1356453"/>
          <a:ext cx="3035300" cy="165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3" name="Equation" r:id="rId5" imgW="33528000" imgH="18288000" progId="Equation.DSMT4">
                  <p:embed/>
                </p:oleObj>
              </mc:Choice>
              <mc:Fallback>
                <p:oleObj name="Equation" r:id="rId5" imgW="33528000" imgH="18288000" progId="Equation.DSMT4">
                  <p:embed/>
                  <p:pic>
                    <p:nvPicPr>
                      <p:cNvPr id="0" name="图片 132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65519" y="1356453"/>
                        <a:ext cx="3035300" cy="16589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681403" y="3988244"/>
            <a:ext cx="4498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Adaptive </a:t>
            </a:r>
            <a:r>
              <a:rPr lang="en-US" altLang="zh-CN" sz="2800" b="1" dirty="0" smtClean="0"/>
              <a:t>Margin </a:t>
            </a:r>
            <a:r>
              <a:rPr lang="en-US" altLang="zh-CN" sz="2800" b="1" dirty="0" smtClean="0"/>
              <a:t>Focal </a:t>
            </a:r>
            <a:r>
              <a:rPr lang="en-US" altLang="zh-CN" sz="2800" b="1" dirty="0" smtClean="0"/>
              <a:t>Loss 1</a:t>
            </a:r>
            <a:endParaRPr lang="zh-CN" altLang="en-US" sz="2800" b="1" dirty="0"/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/>
        </p:nvGraphicFramePr>
        <p:xfrm>
          <a:off x="8865519" y="4752022"/>
          <a:ext cx="3035300" cy="165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4" name="Equation" r:id="rId7" imgW="33528000" imgH="18288000" progId="Equation.DSMT4">
                  <p:embed/>
                </p:oleObj>
              </mc:Choice>
              <mc:Fallback>
                <p:oleObj name="Equation" r:id="rId7" imgW="33528000" imgH="18288000" progId="Equation.DSMT4">
                  <p:embed/>
                  <p:pic>
                    <p:nvPicPr>
                      <p:cNvPr id="0" name="图片 132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65519" y="4752022"/>
                        <a:ext cx="3035300" cy="16589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/>
        </p:nvGraphicFramePr>
        <p:xfrm>
          <a:off x="1011238" y="4557713"/>
          <a:ext cx="427196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5" name="Equation" r:id="rId9" imgW="45720000" imgH="6096000" progId="Equation.DSMT4">
                  <p:embed/>
                </p:oleObj>
              </mc:Choice>
              <mc:Fallback>
                <p:oleObj name="Equation" r:id="rId9" imgW="45720000" imgH="6096000" progId="Equation.DSMT4">
                  <p:embed/>
                  <p:pic>
                    <p:nvPicPr>
                      <p:cNvPr id="0" name="图片 132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1238" y="4557713"/>
                        <a:ext cx="4271962" cy="571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文本框 18"/>
          <p:cNvSpPr txBox="1"/>
          <p:nvPr/>
        </p:nvSpPr>
        <p:spPr>
          <a:xfrm>
            <a:off x="681403" y="5339818"/>
            <a:ext cx="4498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Adaptive </a:t>
            </a:r>
            <a:r>
              <a:rPr lang="en-US" altLang="zh-CN" sz="2800" b="1" dirty="0" smtClean="0"/>
              <a:t>Margin </a:t>
            </a:r>
            <a:r>
              <a:rPr lang="en-US" altLang="zh-CN" sz="2800" b="1" dirty="0" smtClean="0"/>
              <a:t>Focal </a:t>
            </a:r>
            <a:r>
              <a:rPr lang="en-US" altLang="zh-CN" sz="2800" b="1" dirty="0" smtClean="0"/>
              <a:t>Loss 2</a:t>
            </a:r>
            <a:endParaRPr lang="zh-CN" altLang="en-US" sz="2800" b="1" dirty="0"/>
          </a:p>
        </p:txBody>
      </p:sp>
      <p:graphicFrame>
        <p:nvGraphicFramePr>
          <p:cNvPr id="21" name="对象 20"/>
          <p:cNvGraphicFramePr>
            <a:graphicFrameLocks noChangeAspect="1"/>
          </p:cNvGraphicFramePr>
          <p:nvPr/>
        </p:nvGraphicFramePr>
        <p:xfrm>
          <a:off x="1011238" y="5862994"/>
          <a:ext cx="5381625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6" name="Equation" r:id="rId11" imgW="57607200" imgH="10363200" progId="Equation.DSMT4">
                  <p:embed/>
                </p:oleObj>
              </mc:Choice>
              <mc:Fallback>
                <p:oleObj name="Equation" r:id="rId11" imgW="57607200" imgH="10363200" progId="Equation.DSMT4">
                  <p:embed/>
                  <p:pic>
                    <p:nvPicPr>
                      <p:cNvPr id="0" name="图片 132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1238" y="5862994"/>
                        <a:ext cx="5381625" cy="97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1993" y="1764632"/>
            <a:ext cx="14567044" cy="5602709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4750742" y="20493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实验结果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246984" y="851269"/>
          <a:ext cx="5506741" cy="147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136"/>
                <a:gridCol w="877777"/>
                <a:gridCol w="995457"/>
                <a:gridCol w="995457"/>
                <a:gridCol w="995457"/>
                <a:gridCol w="995457"/>
              </a:tblGrid>
              <a:tr h="191372">
                <a:tc>
                  <a:txBody>
                    <a:bodyPr/>
                    <a:lstStyle/>
                    <a:p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v49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v53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v54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v55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v56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</a:tr>
              <a:tr h="162819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0.475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0.5329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0.5327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0.515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0.567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0.643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0.617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0.575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0.631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0.626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Acc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0.938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0.9443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0.9441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0.943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0.948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332594" y="1549482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T=0.5</a:t>
            </a:r>
            <a:endParaRPr lang="zh-CN" altLang="en-US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8789926" y="995762"/>
          <a:ext cx="326907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690"/>
                <a:gridCol w="1089690"/>
                <a:gridCol w="1089690"/>
              </a:tblGrid>
              <a:tr h="342169">
                <a:tc>
                  <a:txBody>
                    <a:bodyPr/>
                    <a:lstStyle/>
                    <a:p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正常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异常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训练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4109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8723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测试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177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956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315" y="1182117"/>
            <a:ext cx="3579389" cy="2684542"/>
          </a:xfrm>
          <a:prstGeom prst="rect">
            <a:avLst/>
          </a:prstGeom>
        </p:spPr>
      </p:pic>
      <p:pic>
        <p:nvPicPr>
          <p:cNvPr id="2" name="图片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2221" y="1182117"/>
            <a:ext cx="3579389" cy="2684542"/>
          </a:xfrm>
          <a:prstGeom prst="rect">
            <a:avLst/>
          </a:prstGeom>
        </p:spPr>
      </p:pic>
      <p:pic>
        <p:nvPicPr>
          <p:cNvPr id="4" name="图片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036" y="1182117"/>
            <a:ext cx="3579389" cy="2684542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3708005" y="269106"/>
            <a:ext cx="4339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五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可视化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结果分布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79244" y="915437"/>
            <a:ext cx="16641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Focal Loss</a:t>
            </a:r>
            <a:endParaRPr lang="zh-CN" altLang="en-US" sz="2800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3322995" y="915437"/>
            <a:ext cx="4041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Large Margin Focal </a:t>
            </a:r>
            <a:r>
              <a:rPr lang="en-US" altLang="zh-CN" sz="2800" b="1" dirty="0" smtClean="0"/>
              <a:t>Loss  1</a:t>
            </a:r>
            <a:endParaRPr lang="zh-CN" altLang="en-US" sz="2800" b="1" dirty="0"/>
          </a:p>
        </p:txBody>
      </p:sp>
      <p:sp>
        <p:nvSpPr>
          <p:cNvPr id="13" name="文本框 12"/>
          <p:cNvSpPr txBox="1"/>
          <p:nvPr/>
        </p:nvSpPr>
        <p:spPr>
          <a:xfrm>
            <a:off x="7518265" y="915437"/>
            <a:ext cx="4498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Adaptive </a:t>
            </a:r>
            <a:r>
              <a:rPr lang="en-US" altLang="zh-CN" sz="2800" b="1" dirty="0" smtClean="0"/>
              <a:t>Margin </a:t>
            </a:r>
            <a:r>
              <a:rPr lang="en-US" altLang="zh-CN" sz="2800" b="1" dirty="0" smtClean="0"/>
              <a:t>Focal </a:t>
            </a:r>
            <a:r>
              <a:rPr lang="en-US" altLang="zh-CN" sz="2800" b="1" dirty="0" smtClean="0"/>
              <a:t>Loss 2</a:t>
            </a:r>
            <a:endParaRPr lang="zh-CN" altLang="en-US" sz="2800" b="1" dirty="0"/>
          </a:p>
        </p:txBody>
      </p:sp>
      <p:sp>
        <p:nvSpPr>
          <p:cNvPr id="15" name="文本框 14"/>
          <p:cNvSpPr txBox="1"/>
          <p:nvPr/>
        </p:nvSpPr>
        <p:spPr>
          <a:xfrm>
            <a:off x="11520515" y="2325760"/>
            <a:ext cx="496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CJ</a:t>
            </a:r>
            <a:endParaRPr lang="zh-CN" altLang="en-US" sz="2800" b="1" dirty="0"/>
          </a:p>
        </p:txBody>
      </p:sp>
      <p:pic>
        <p:nvPicPr>
          <p:cNvPr id="6" name="图片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315" y="3704824"/>
            <a:ext cx="3579389" cy="2684542"/>
          </a:xfrm>
          <a:prstGeom prst="rect">
            <a:avLst/>
          </a:prstGeom>
        </p:spPr>
      </p:pic>
      <p:pic>
        <p:nvPicPr>
          <p:cNvPr id="17" name="图片 1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2221" y="3704824"/>
            <a:ext cx="3579389" cy="2684542"/>
          </a:xfrm>
          <a:prstGeom prst="rect">
            <a:avLst/>
          </a:prstGeom>
        </p:spPr>
      </p:pic>
      <p:pic>
        <p:nvPicPr>
          <p:cNvPr id="18" name="图片 17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036" y="3704824"/>
            <a:ext cx="3579389" cy="2684542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11510947" y="4816743"/>
            <a:ext cx="506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SL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831" y="1243365"/>
            <a:ext cx="3234532" cy="2425900"/>
          </a:xfrm>
          <a:prstGeom prst="rect">
            <a:avLst/>
          </a:prstGeom>
        </p:spPr>
      </p:pic>
      <p:pic>
        <p:nvPicPr>
          <p:cNvPr id="9" name="图片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835" y="1240567"/>
            <a:ext cx="3234532" cy="242590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3708005" y="269106"/>
            <a:ext cx="4339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五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可视化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结果分布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79244" y="915437"/>
            <a:ext cx="16641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Focal Loss</a:t>
            </a:r>
            <a:endParaRPr lang="zh-CN" altLang="en-US" sz="2800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3322995" y="915437"/>
            <a:ext cx="4041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Large Margin Focal </a:t>
            </a:r>
            <a:r>
              <a:rPr lang="en-US" altLang="zh-CN" sz="2800" b="1" dirty="0" smtClean="0"/>
              <a:t>Loss  1</a:t>
            </a:r>
            <a:endParaRPr lang="zh-CN" altLang="en-US" sz="2800" b="1" dirty="0"/>
          </a:p>
        </p:txBody>
      </p:sp>
      <p:sp>
        <p:nvSpPr>
          <p:cNvPr id="13" name="文本框 12"/>
          <p:cNvSpPr txBox="1"/>
          <p:nvPr/>
        </p:nvSpPr>
        <p:spPr>
          <a:xfrm>
            <a:off x="7518265" y="915437"/>
            <a:ext cx="4498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Adaptive </a:t>
            </a:r>
            <a:r>
              <a:rPr lang="en-US" altLang="zh-CN" sz="2800" b="1" dirty="0" smtClean="0"/>
              <a:t>Margin </a:t>
            </a:r>
            <a:r>
              <a:rPr lang="en-US" altLang="zh-CN" sz="2800" b="1" dirty="0" smtClean="0"/>
              <a:t>Focal </a:t>
            </a:r>
            <a:r>
              <a:rPr lang="en-US" altLang="zh-CN" sz="2800" b="1" dirty="0" smtClean="0"/>
              <a:t>Loss 2</a:t>
            </a:r>
            <a:endParaRPr lang="zh-CN" altLang="en-US" sz="2800" b="1" dirty="0"/>
          </a:p>
        </p:txBody>
      </p:sp>
      <p:sp>
        <p:nvSpPr>
          <p:cNvPr id="15" name="文本框 14"/>
          <p:cNvSpPr txBox="1"/>
          <p:nvPr/>
        </p:nvSpPr>
        <p:spPr>
          <a:xfrm>
            <a:off x="11520515" y="2325760"/>
            <a:ext cx="572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CK</a:t>
            </a:r>
            <a:endParaRPr lang="zh-CN" altLang="en-US" sz="2800" b="1" dirty="0"/>
          </a:p>
        </p:txBody>
      </p:sp>
      <p:sp>
        <p:nvSpPr>
          <p:cNvPr id="19" name="文本框 18"/>
          <p:cNvSpPr txBox="1"/>
          <p:nvPr/>
        </p:nvSpPr>
        <p:spPr>
          <a:xfrm>
            <a:off x="11510947" y="4816743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SG</a:t>
            </a:r>
            <a:endParaRPr lang="zh-CN" altLang="en-US" sz="2800" b="1" dirty="0"/>
          </a:p>
        </p:txBody>
      </p:sp>
      <p:pic>
        <p:nvPicPr>
          <p:cNvPr id="3" name="图片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42" y="1291586"/>
            <a:ext cx="3234532" cy="2425900"/>
          </a:xfrm>
          <a:prstGeom prst="rect">
            <a:avLst/>
          </a:prstGeom>
        </p:spPr>
      </p:pic>
      <p:pic>
        <p:nvPicPr>
          <p:cNvPr id="21" name="图片 2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835" y="3864033"/>
            <a:ext cx="3234532" cy="2425900"/>
          </a:xfrm>
          <a:prstGeom prst="rect">
            <a:avLst/>
          </a:prstGeom>
        </p:spPr>
      </p:pic>
      <p:pic>
        <p:nvPicPr>
          <p:cNvPr id="22" name="图片 2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831" y="3864033"/>
            <a:ext cx="3234532" cy="242590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0" y="3864033"/>
            <a:ext cx="3238185" cy="24286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726</Words>
  <Application>WPS 表格</Application>
  <PresentationFormat>宽屏</PresentationFormat>
  <Paragraphs>173</Paragraphs>
  <Slides>8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10</vt:i4>
      </vt:variant>
      <vt:variant>
        <vt:lpstr>幻灯片标题</vt:lpstr>
      </vt:variant>
      <vt:variant>
        <vt:i4>8</vt:i4>
      </vt:variant>
    </vt:vector>
  </HeadingPairs>
  <TitlesOfParts>
    <vt:vector size="31" baseType="lpstr">
      <vt:lpstr>Arial</vt:lpstr>
      <vt:lpstr>宋体</vt:lpstr>
      <vt:lpstr>Wingdings</vt:lpstr>
      <vt:lpstr>微软雅黑</vt:lpstr>
      <vt:lpstr>汉仪旗黑</vt:lpstr>
      <vt:lpstr>Times New Roman</vt:lpstr>
      <vt:lpstr>宋体</vt:lpstr>
      <vt:lpstr>Arial Unicode MS</vt:lpstr>
      <vt:lpstr>Calibri</vt:lpstr>
      <vt:lpstr>Helvetica Neue</vt:lpstr>
      <vt:lpstr>汉仪书宋二KW</vt:lpstr>
      <vt:lpstr>Calibri Light</vt:lpstr>
      <vt:lpstr>Office 主题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dsz</dc:creator>
  <cp:lastModifiedBy>JackDong</cp:lastModifiedBy>
  <cp:revision>549</cp:revision>
  <dcterms:created xsi:type="dcterms:W3CDTF">2024-06-13T13:32:29Z</dcterms:created>
  <dcterms:modified xsi:type="dcterms:W3CDTF">2024-06-13T13:32:29Z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2052-5.1.1.7676</vt:lpwstr>
  </property>
  <property fmtid="{D5CDD505-2E9C-101B-9397-08002B2CF9AE}" pid="3" name="ICV">
    <vt:lpwstr>30D2ED0B574F1446EDF46A6674D61016</vt:lpwstr>
  </property>
</Properties>
</file>